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0" r:id="rId3"/>
    <p:sldId id="258" r:id="rId4"/>
    <p:sldId id="268" r:id="rId5"/>
    <p:sldId id="260" r:id="rId6"/>
    <p:sldId id="261" r:id="rId7"/>
    <p:sldId id="269" r:id="rId8"/>
    <p:sldId id="263" r:id="rId9"/>
    <p:sldId id="277" r:id="rId10"/>
    <p:sldId id="274" r:id="rId11"/>
    <p:sldId id="275" r:id="rId12"/>
    <p:sldId id="264" r:id="rId13"/>
    <p:sldId id="265" r:id="rId14"/>
    <p:sldId id="266" r:id="rId15"/>
    <p:sldId id="271" r:id="rId16"/>
    <p:sldId id="267" r:id="rId17"/>
    <p:sldId id="257" r:id="rId18"/>
    <p:sldId id="276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48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1" autoAdjust="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outlineViewPr>
    <p:cViewPr>
      <p:scale>
        <a:sx n="33" d="100"/>
        <a:sy n="33" d="100"/>
      </p:scale>
      <p:origin x="0" y="-1048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60331-FC98-47DB-A955-8FB6DE54E02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E7F16-794B-4DF5-AE8C-6EFF98B37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533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E7F16-794B-4DF5-AE8C-6EFF98B37AF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253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E7F16-794B-4DF5-AE8C-6EFF98B37AF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086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E7F16-794B-4DF5-AE8C-6EFF98B37AF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839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E7F16-794B-4DF5-AE8C-6EFF98B37AF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794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2856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0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18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94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264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735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301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15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2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19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59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143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630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A2A76-36E3-4586-8574-A05A029E36A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8794C-C322-4336-973E-D74DA4CCE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e-lavrenteva@vavt.ru" TargetMode="External"/><Relationship Id="rId2" Type="http://schemas.openxmlformats.org/officeDocument/2006/relationships/hyperlink" Target="mailto:i.cyplyaeva@vavt.ru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03486"/>
            <a:ext cx="9144000" cy="246689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54899"/>
                </a:solidFill>
              </a:rPr>
              <a:t>ИЗМЕНЕНИЯ</a:t>
            </a:r>
            <a:br>
              <a:rPr lang="ru-RU" sz="3600" b="1" dirty="0" smtClean="0">
                <a:solidFill>
                  <a:srgbClr val="054899"/>
                </a:solidFill>
              </a:rPr>
            </a:br>
            <a:r>
              <a:rPr lang="ru-RU" sz="3600" b="1" dirty="0" smtClean="0">
                <a:solidFill>
                  <a:srgbClr val="054899"/>
                </a:solidFill>
              </a:rPr>
              <a:t>В МИГРАЦИОННОМ ЗАКОНОДАТЕЛЬСТВЕ, </a:t>
            </a:r>
            <a:br>
              <a:rPr lang="ru-RU" sz="3600" b="1" dirty="0" smtClean="0">
                <a:solidFill>
                  <a:srgbClr val="054899"/>
                </a:solidFill>
              </a:rPr>
            </a:br>
            <a:r>
              <a:rPr lang="ru-RU" sz="3600" b="1" dirty="0" smtClean="0">
                <a:solidFill>
                  <a:srgbClr val="054899"/>
                </a:solidFill>
              </a:rPr>
              <a:t>В ТОМ ЧИСЛЕ, СВЯЗАННЫЕ С ПРЕБЫВАНИЕМ ИНОСТРАННЫХ СТУДЕНТОВ В РФ</a:t>
            </a:r>
            <a:endParaRPr lang="ru-RU" sz="3600" b="1" dirty="0">
              <a:solidFill>
                <a:srgbClr val="054899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541900"/>
            <a:ext cx="9144000" cy="97703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54899"/>
                </a:solidFill>
              </a:rPr>
              <a:t>Международный отдел ВАВТ Минэкономразвития России представляет обзор изменений в миграционном законодательстве </a:t>
            </a:r>
            <a:br>
              <a:rPr lang="ru-RU" sz="1800" dirty="0" smtClean="0">
                <a:solidFill>
                  <a:srgbClr val="054899"/>
                </a:solidFill>
              </a:rPr>
            </a:br>
            <a:r>
              <a:rPr lang="ru-RU" sz="1800" dirty="0" smtClean="0">
                <a:solidFill>
                  <a:srgbClr val="054899"/>
                </a:solidFill>
              </a:rPr>
              <a:t>в целях недопущения нарушений </a:t>
            </a:r>
            <a:r>
              <a:rPr lang="ru-RU" sz="1800" dirty="0" smtClean="0">
                <a:solidFill>
                  <a:srgbClr val="054899"/>
                </a:solidFill>
              </a:rPr>
              <a:t>иностранными </a:t>
            </a:r>
            <a:r>
              <a:rPr lang="ru-RU" sz="1800" dirty="0" smtClean="0">
                <a:solidFill>
                  <a:srgbClr val="054899"/>
                </a:solidFill>
              </a:rPr>
              <a:t>студентами </a:t>
            </a:r>
            <a:r>
              <a:rPr lang="ru-RU" sz="1800" dirty="0" smtClean="0">
                <a:solidFill>
                  <a:srgbClr val="054899"/>
                </a:solidFill>
              </a:rPr>
              <a:t>правил миграционного учета</a:t>
            </a:r>
            <a:r>
              <a:rPr lang="ru-RU" sz="1800" dirty="0" smtClean="0">
                <a:solidFill>
                  <a:srgbClr val="054899"/>
                </a:solidFill>
              </a:rPr>
              <a:t/>
            </a:r>
            <a:br>
              <a:rPr lang="ru-RU" sz="1800" dirty="0" smtClean="0">
                <a:solidFill>
                  <a:srgbClr val="054899"/>
                </a:solidFill>
              </a:rPr>
            </a:br>
            <a:r>
              <a:rPr lang="ru-RU" sz="1800" dirty="0" smtClean="0">
                <a:solidFill>
                  <a:srgbClr val="054899"/>
                </a:solidFill>
              </a:rPr>
              <a:t>и избежание административной ответственности</a:t>
            </a:r>
            <a:endParaRPr lang="ru-RU" sz="1800" dirty="0">
              <a:solidFill>
                <a:srgbClr val="054899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0F23D2-59A1-4B7B-9B4B-0614522F5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832" y="0"/>
            <a:ext cx="5861338" cy="1602099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 rot="10800000" flipV="1">
            <a:off x="5277187" y="5959649"/>
            <a:ext cx="1637626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z="1700" b="1" spc="15" dirty="0" smtClean="0">
                <a:solidFill>
                  <a:srgbClr val="094E9C"/>
                </a:solidFill>
                <a:latin typeface="Calibri"/>
                <a:cs typeface="Calibri"/>
              </a:rPr>
              <a:t>СЕНТЯБРЬ 2026</a:t>
            </a:r>
            <a:endParaRPr lang="ru-RU" sz="17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91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54899"/>
                </a:solidFill>
              </a:rPr>
              <a:t>НАЛИЧИЕ ДОГОВОРА (ПОЛИСА) </a:t>
            </a:r>
            <a:br>
              <a:rPr lang="ru-RU" b="1" dirty="0" smtClean="0">
                <a:solidFill>
                  <a:srgbClr val="054899"/>
                </a:solidFill>
              </a:rPr>
            </a:br>
            <a:r>
              <a:rPr lang="ru-RU" b="1" dirty="0" smtClean="0">
                <a:solidFill>
                  <a:srgbClr val="054899"/>
                </a:solidFill>
              </a:rPr>
              <a:t>МЕДИЦИНСКОГО СТРАХОВАНИЯ</a:t>
            </a:r>
            <a:endParaRPr lang="ru-RU" b="1" dirty="0">
              <a:solidFill>
                <a:srgbClr val="0548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94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054899"/>
                </a:solidFill>
                <a:latin typeface="+mj-lt"/>
              </a:rPr>
              <a:t>В соответствии с пунктом </a:t>
            </a:r>
            <a:r>
              <a:rPr lang="ru-RU" b="1" u="sng" dirty="0" smtClean="0">
                <a:solidFill>
                  <a:srgbClr val="054899"/>
                </a:solidFill>
                <a:latin typeface="+mj-lt"/>
              </a:rPr>
              <a:t>5.1 статьи 5 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>Федерального закона </a:t>
            </a:r>
            <a:br>
              <a:rPr lang="ru-RU" b="1" dirty="0" smtClean="0">
                <a:solidFill>
                  <a:srgbClr val="054899"/>
                </a:solidFill>
                <a:latin typeface="+mj-lt"/>
              </a:rPr>
            </a:br>
            <a:r>
              <a:rPr lang="ru-RU" b="1" dirty="0" smtClean="0">
                <a:solidFill>
                  <a:srgbClr val="054899"/>
                </a:solidFill>
                <a:latin typeface="+mj-lt"/>
              </a:rPr>
              <a:t>№ 115-ФЗ от 25.07.2002 г. иностранные 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студенты обязаны иметь действующий на территории Российской Федерации договор (полис) добровольного медицинского страхования, заключенный 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/>
            </a:r>
            <a:br>
              <a:rPr lang="ru-RU" b="1" dirty="0" smtClean="0">
                <a:solidFill>
                  <a:srgbClr val="054899"/>
                </a:solidFill>
                <a:latin typeface="+mj-lt"/>
              </a:rPr>
            </a:br>
            <a:r>
              <a:rPr lang="ru-RU" b="1" dirty="0" smtClean="0">
                <a:solidFill>
                  <a:srgbClr val="054899"/>
                </a:solidFill>
                <a:latin typeface="+mj-lt"/>
              </a:rPr>
              <a:t>со 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страховой 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>организацией, 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имеющими право 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>на 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осуществление 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/>
            </a:r>
            <a:br>
              <a:rPr lang="ru-RU" b="1" dirty="0" smtClean="0">
                <a:solidFill>
                  <a:srgbClr val="054899"/>
                </a:solidFill>
                <a:latin typeface="+mj-lt"/>
              </a:rPr>
            </a:br>
            <a:r>
              <a:rPr lang="ru-RU" b="1" dirty="0" smtClean="0">
                <a:solidFill>
                  <a:srgbClr val="054899"/>
                </a:solidFill>
                <a:latin typeface="+mj-lt"/>
              </a:rPr>
              <a:t>в 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Российской Федерации медицинского страхования, либо договор 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/>
            </a:r>
            <a:br>
              <a:rPr lang="ru-RU" b="1" dirty="0" smtClean="0">
                <a:solidFill>
                  <a:srgbClr val="054899"/>
                </a:solidFill>
                <a:latin typeface="+mj-lt"/>
              </a:rPr>
            </a:br>
            <a:r>
              <a:rPr lang="ru-RU" b="1" dirty="0" smtClean="0">
                <a:solidFill>
                  <a:srgbClr val="054899"/>
                </a:solidFill>
                <a:latin typeface="+mj-lt"/>
              </a:rPr>
              <a:t>о 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предоставлении платных медицинских услуг, заключенный 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/>
            </a:r>
            <a:br>
              <a:rPr lang="ru-RU" b="1" dirty="0" smtClean="0">
                <a:solidFill>
                  <a:srgbClr val="054899"/>
                </a:solidFill>
                <a:latin typeface="+mj-lt"/>
              </a:rPr>
            </a:br>
            <a:r>
              <a:rPr lang="ru-RU" b="1" dirty="0" smtClean="0">
                <a:solidFill>
                  <a:srgbClr val="054899"/>
                </a:solidFill>
                <a:latin typeface="+mj-lt"/>
              </a:rPr>
              <a:t>с 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медицинской организацией, находящейся 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>в г. Москве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. </a:t>
            </a:r>
            <a:endParaRPr lang="ru-RU" b="1" dirty="0" smtClean="0">
              <a:solidFill>
                <a:srgbClr val="054899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054899"/>
                </a:solidFill>
                <a:latin typeface="+mj-lt"/>
              </a:rPr>
              <a:t>Можно обратиться </a:t>
            </a:r>
            <a:r>
              <a:rPr lang="ru-RU" b="1" dirty="0">
                <a:solidFill>
                  <a:srgbClr val="054899"/>
                </a:solidFill>
                <a:latin typeface="+mj-lt"/>
              </a:rPr>
              <a:t>к сотруднику Международного отдела Лаврентьевой Е.Ю. (страховой дом «БСД</a:t>
            </a:r>
            <a:r>
              <a:rPr lang="ru-RU" b="1" dirty="0" smtClean="0">
                <a:solidFill>
                  <a:srgbClr val="054899"/>
                </a:solidFill>
                <a:latin typeface="+mj-lt"/>
              </a:rPr>
              <a:t>»). </a:t>
            </a:r>
            <a:r>
              <a:rPr lang="ru-RU" b="1" u="sng" dirty="0" smtClean="0">
                <a:solidFill>
                  <a:srgbClr val="054899"/>
                </a:solidFill>
                <a:latin typeface="+mj-lt"/>
              </a:rPr>
              <a:t>Копия полиса приобщается к личному делу студента</a:t>
            </a:r>
            <a:endParaRPr lang="ru-RU" b="1" u="sng" dirty="0">
              <a:solidFill>
                <a:srgbClr val="054899"/>
              </a:solidFill>
              <a:latin typeface="+mj-lt"/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73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402540" cy="563989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54899"/>
                </a:solidFill>
              </a:rPr>
              <a:t>ПРИ ВЪЕЗДЕ В РОССИЙСКУЮ ФЕДЕРАЦИЮ ИНОСТРАННЫМ ГРАЖДАНАМ (КРОМЕ ГРАЖДАН РЕСПУБЛИКИ БЕЛАРУСЬ) ВЫДАЕТСЯ МИГРАЦИОННАЯ КАРТА С ОТМЕТКОЙ О ПЕРЕСЕЧЕНИИ </a:t>
            </a:r>
            <a:r>
              <a:rPr lang="ru-RU" sz="3200" b="1" dirty="0" smtClean="0">
                <a:solidFill>
                  <a:srgbClr val="054899"/>
                </a:solidFill>
              </a:rPr>
              <a:t>ГРАНИЦЫ </a:t>
            </a:r>
            <a:r>
              <a:rPr lang="ru-RU" sz="2400" b="1" dirty="0" smtClean="0">
                <a:solidFill>
                  <a:srgbClr val="054899"/>
                </a:solidFill>
              </a:rPr>
              <a:t>(срок пребывания 90 дней для студентов из </a:t>
            </a:r>
            <a:r>
              <a:rPr lang="ru-RU" sz="2400" b="1" dirty="0" smtClean="0">
                <a:solidFill>
                  <a:srgbClr val="054899"/>
                </a:solidFill>
              </a:rPr>
              <a:t>безвизовых стран, </a:t>
            </a:r>
            <a:r>
              <a:rPr lang="ru-RU" sz="2400" b="1" dirty="0" smtClean="0">
                <a:solidFill>
                  <a:srgbClr val="054899"/>
                </a:solidFill>
              </a:rPr>
              <a:t>либо срок действия визы)</a:t>
            </a:r>
            <a:endParaRPr lang="ru-RU" sz="2400" b="1" dirty="0">
              <a:solidFill>
                <a:srgbClr val="05489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15" y="365124"/>
            <a:ext cx="4544705" cy="63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57300"/>
            <a:ext cx="10515600" cy="4333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</a:t>
            </a:r>
            <a:r>
              <a:rPr lang="ru-RU" sz="3600" b="1" dirty="0" smtClean="0">
                <a:solidFill>
                  <a:srgbClr val="054899"/>
                </a:solidFill>
              </a:rPr>
              <a:t>ДЛЯ ОФОРМЛЕНИЯ СИМ-КАРТЫ В РОССИИ          	ИНОСТРАННОМУ СТУДЕНТУ НЕОБХОДИМО:</a:t>
            </a:r>
            <a:br>
              <a:rPr lang="ru-RU" sz="3600" b="1" dirty="0" smtClean="0">
                <a:solidFill>
                  <a:srgbClr val="054899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55177"/>
            <a:ext cx="10609385" cy="4321786"/>
          </a:xfrm>
        </p:spPr>
        <p:txBody>
          <a:bodyPr>
            <a:normAutofit fontScale="85000" lnSpcReduction="20000"/>
          </a:bodyPr>
          <a:lstStyle/>
          <a:p>
            <a:pPr marL="514350" lvl="0" indent="-514350" algn="just">
              <a:buAutoNum type="arabicPeriod"/>
            </a:pP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Получить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СНИЛС. Это делается в МФЦ (Многофункциональные центры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)</a:t>
            </a:r>
          </a:p>
          <a:p>
            <a:pPr marL="0" lvl="0" indent="0" algn="just">
              <a:buNone/>
            </a:pP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 г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. Москвы. СНИЛС выдается сразу, при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обращении.</a:t>
            </a:r>
          </a:p>
          <a:p>
            <a:pPr marL="0" lvl="0" indent="0" algn="just">
              <a:buNone/>
            </a:pP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2.    Обратиться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в МФЦ для создания учетной записи на портале </a:t>
            </a:r>
            <a:r>
              <a:rPr lang="ru-RU" sz="2900" b="1" dirty="0" err="1">
                <a:solidFill>
                  <a:srgbClr val="054899"/>
                </a:solidFill>
                <a:latin typeface="+mj-lt"/>
              </a:rPr>
              <a:t>Госуслуг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. </a:t>
            </a:r>
          </a:p>
          <a:p>
            <a:pPr marL="514350" lvl="0" indent="-514350" algn="just">
              <a:buAutoNum type="arabicPeriod" startAt="3"/>
            </a:pP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Сдать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биометрию в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любом банке.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Сотрудники банка запишут голос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и</a:t>
            </a:r>
          </a:p>
          <a:p>
            <a:pPr marL="0" lvl="0" indent="0" algn="just">
              <a:buNone/>
            </a:pPr>
            <a:r>
              <a:rPr lang="ru-RU" sz="2900" b="1" dirty="0">
                <a:solidFill>
                  <a:srgbClr val="054899"/>
                </a:solidFill>
                <a:latin typeface="+mj-lt"/>
              </a:rPr>
              <a:t>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сделают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фотографию. Статус биометрии можно самостоятельно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</a:t>
            </a:r>
          </a:p>
          <a:p>
            <a:pPr marL="0" lvl="0" indent="0" algn="just">
              <a:buNone/>
            </a:pPr>
            <a:r>
              <a:rPr lang="ru-RU" sz="2900" b="1" dirty="0">
                <a:solidFill>
                  <a:srgbClr val="054899"/>
                </a:solidFill>
                <a:latin typeface="+mj-lt"/>
              </a:rPr>
              <a:t>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проверить в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 личном кабинете на </a:t>
            </a:r>
            <a:r>
              <a:rPr lang="ru-RU" sz="2900" b="1" dirty="0" err="1">
                <a:solidFill>
                  <a:srgbClr val="054899"/>
                </a:solidFill>
                <a:latin typeface="+mj-lt"/>
              </a:rPr>
              <a:t>Госуслугах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. </a:t>
            </a:r>
          </a:p>
          <a:p>
            <a:pPr marL="514350" lvl="0" indent="-514350" algn="just">
              <a:buAutoNum type="arabicPeriod" startAt="4"/>
            </a:pP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Обратиться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в салон связи со всеми вышеуказанными документами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и</a:t>
            </a:r>
          </a:p>
          <a:p>
            <a:pPr marL="0" lvl="0" indent="0" algn="just">
              <a:buNone/>
            </a:pPr>
            <a:r>
              <a:rPr lang="ru-RU" sz="2900" b="1" dirty="0">
                <a:solidFill>
                  <a:srgbClr val="054899"/>
                </a:solidFill>
                <a:latin typeface="+mj-lt"/>
              </a:rPr>
              <a:t>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телефоном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. Телефон необходим для проверки кода идентификации </a:t>
            </a:r>
            <a:r>
              <a:rPr lang="en-US" sz="2900" b="1" dirty="0">
                <a:solidFill>
                  <a:srgbClr val="054899"/>
                </a:solidFill>
                <a:latin typeface="+mj-lt"/>
              </a:rPr>
              <a:t>IMEI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.</a:t>
            </a:r>
          </a:p>
          <a:p>
            <a:pPr marL="514350" lvl="0" indent="-514350" algn="just">
              <a:buAutoNum type="arabicPeriod" startAt="5"/>
            </a:pP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Заключить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договор на подключение новой сим-карты. Активировать </a:t>
            </a:r>
            <a:endParaRPr lang="ru-RU" sz="2900" b="1" dirty="0" smtClean="0">
              <a:solidFill>
                <a:srgbClr val="054899"/>
              </a:solidFill>
              <a:latin typeface="+mj-lt"/>
            </a:endParaRPr>
          </a:p>
          <a:p>
            <a:pPr marL="0" lvl="0" indent="0" algn="just">
              <a:buNone/>
            </a:pPr>
            <a:r>
              <a:rPr lang="ru-RU" sz="2900" b="1" dirty="0">
                <a:solidFill>
                  <a:srgbClr val="054899"/>
                </a:solidFill>
                <a:latin typeface="+mj-lt"/>
              </a:rPr>
              <a:t>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сим- карту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. </a:t>
            </a:r>
          </a:p>
          <a:p>
            <a:pPr marL="0" lvl="0" indent="0" algn="just">
              <a:buNone/>
            </a:pPr>
            <a:r>
              <a:rPr lang="ru-RU" sz="2900" b="1" dirty="0">
                <a:solidFill>
                  <a:srgbClr val="054899"/>
                </a:solidFill>
                <a:latin typeface="+mj-lt"/>
              </a:rPr>
              <a:t>       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НЕЛЬЗЯ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: оформить сим-карту онлайн, только при личном обращении.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29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768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54899"/>
                </a:solidFill>
              </a:rPr>
              <a:t>В ТЕЧЕНИЕ 7 ДНЕЙ ИНОСТРАННОМУ ГРАЖДАНИНУ,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ПРИБЫВШЕМУ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В ПОРЯДКЕ ПОЛУЧЕНИЯ ВИЗЫ, </a:t>
            </a:r>
            <a:r>
              <a:rPr lang="ru-RU" sz="2400" b="1" dirty="0" smtClean="0">
                <a:solidFill>
                  <a:srgbClr val="054899"/>
                </a:solidFill>
              </a:rPr>
              <a:t>НЕОБХОДИМО ОФОРМИТЬ </a:t>
            </a:r>
            <a:br>
              <a:rPr lang="ru-RU" sz="2400" b="1" dirty="0" smtClean="0">
                <a:solidFill>
                  <a:srgbClr val="054899"/>
                </a:solidFill>
              </a:rPr>
            </a:br>
            <a:r>
              <a:rPr lang="ru-RU" sz="2400" b="1" dirty="0" smtClean="0">
                <a:solidFill>
                  <a:srgbClr val="054899"/>
                </a:solidFill>
              </a:rPr>
              <a:t>РЕГИСТРАЦИЮ ПО МЕСТУ ПРЕБЫВАНИЯ</a:t>
            </a:r>
            <a:endParaRPr lang="ru-RU" sz="2400" b="1" dirty="0">
              <a:solidFill>
                <a:srgbClr val="05489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26" y="1598546"/>
            <a:ext cx="4940474" cy="49822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77" y="1598547"/>
            <a:ext cx="5671038" cy="461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54899"/>
                </a:solidFill>
              </a:rPr>
              <a:t>МЕДИЦИНСКОЕ ОСВИДЕТЕЛЬСТВОВАНИЕ</a:t>
            </a:r>
            <a:endParaRPr lang="ru-RU" b="1" dirty="0">
              <a:solidFill>
                <a:srgbClr val="0548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0794023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>Иностранные студенты </a:t>
            </a:r>
            <a:r>
              <a:rPr lang="ru-RU" sz="3000" b="1" u="sng" dirty="0" smtClean="0">
                <a:solidFill>
                  <a:srgbClr val="054899"/>
                </a:solidFill>
                <a:latin typeface="+mj-lt"/>
              </a:rPr>
              <a:t>в течение 30 дней (п. 18 статьи 5 ФЗ-115 от 25.07.2002 г.) </a:t>
            </a:r>
            <a:br>
              <a:rPr lang="ru-RU" sz="3000" b="1" u="sng" dirty="0" smtClean="0">
                <a:solidFill>
                  <a:srgbClr val="054899"/>
                </a:solidFill>
                <a:latin typeface="+mj-lt"/>
              </a:rPr>
            </a:b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>с момента въезда в Россию (далее через 1 год в течение 30 дней), обязаны 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пройти </a:t>
            </a:r>
            <a:r>
              <a:rPr lang="ru-RU" sz="3000" b="1" dirty="0">
                <a:solidFill>
                  <a:srgbClr val="054899"/>
                </a:solidFill>
                <a:latin typeface="+mj-lt"/>
              </a:rPr>
              <a:t>медицинское о</a:t>
            </a:r>
            <a:r>
              <a:rPr lang="ru-RU" sz="3000" b="1" dirty="0" smtClean="0">
                <a:solidFill>
                  <a:srgbClr val="054899"/>
                </a:solidFill>
                <a:latin typeface="+mj-lt"/>
              </a:rPr>
              <a:t>свидетельствование</a:t>
            </a: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> 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в медицинских организациях города Москвы, уполномоченных на проведение этого освидетельствования соответствующим Постановлением Правительства Москвы 28.09.2021 № 1517-ПП </a:t>
            </a: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>(кроме граждан Республики Беларусь и иностранных граждан, имеющих разрешение на временное проживание в РФ или вид на жительство)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rgbClr val="054899"/>
                </a:solidFill>
                <a:latin typeface="+mj-lt"/>
              </a:rPr>
              <a:t>(список поликлиник размещен на сайте ВАВТ Минэкономразвития России в разделе «Миграционный учет»)</a:t>
            </a:r>
            <a:endParaRPr lang="ru-RU" dirty="0" smtClean="0">
              <a:solidFill>
                <a:srgbClr val="054899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>либо 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в </a:t>
            </a:r>
            <a:r>
              <a:rPr lang="ru-RU" sz="3000" b="1" dirty="0">
                <a:solidFill>
                  <a:srgbClr val="054899"/>
                </a:solidFill>
                <a:latin typeface="+mj-lt"/>
              </a:rPr>
              <a:t>Многофункциональном миграционном центре г. Москвы 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(Миграционный центр) по адресу: </a:t>
            </a: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>Варшавское 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шоссе 64 километр </a:t>
            </a:r>
            <a:r>
              <a:rPr lang="ru-RU" sz="3000" dirty="0" err="1" smtClean="0">
                <a:solidFill>
                  <a:srgbClr val="054899"/>
                </a:solidFill>
                <a:latin typeface="+mj-lt"/>
              </a:rPr>
              <a:t>влад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. 1 стр. 47 (около д. </a:t>
            </a:r>
            <a:r>
              <a:rPr lang="ru-RU" sz="3000" dirty="0" err="1">
                <a:solidFill>
                  <a:srgbClr val="054899"/>
                </a:solidFill>
                <a:latin typeface="+mj-lt"/>
              </a:rPr>
              <a:t>Сахарово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). Проехать в Миграционный центр можно от метро «Лесопарковая», «</a:t>
            </a:r>
            <a:r>
              <a:rPr lang="ru-RU" sz="3000" dirty="0" err="1">
                <a:solidFill>
                  <a:srgbClr val="054899"/>
                </a:solidFill>
                <a:latin typeface="+mj-lt"/>
              </a:rPr>
              <a:t>Прокшино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», </a:t>
            </a: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/>
            </a:r>
            <a:br>
              <a:rPr lang="ru-RU" sz="3000" dirty="0" smtClean="0">
                <a:solidFill>
                  <a:srgbClr val="054899"/>
                </a:solidFill>
                <a:latin typeface="+mj-lt"/>
              </a:rPr>
            </a:b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>на 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автобусах МЦ1, МЦ2, который отходят каждые 30 минут до остановки «Миграционный центр» </a:t>
            </a:r>
            <a:r>
              <a:rPr lang="ru-RU" sz="3000" dirty="0" smtClean="0">
                <a:solidFill>
                  <a:srgbClr val="054899"/>
                </a:solidFill>
                <a:latin typeface="+mj-lt"/>
              </a:rPr>
              <a:t>(</a:t>
            </a:r>
            <a:r>
              <a:rPr lang="ru-RU" sz="3000" dirty="0">
                <a:solidFill>
                  <a:srgbClr val="054899"/>
                </a:solidFill>
                <a:latin typeface="+mj-lt"/>
              </a:rPr>
              <a:t>время в пути 1 час).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6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41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54899"/>
                </a:solidFill>
              </a:rPr>
              <a:t>МНОГОФУНКЦИОНАЛЬНЫЙ МИГРАЦИОННЫЙ </a:t>
            </a:r>
            <a:br>
              <a:rPr lang="ru-RU" b="1" dirty="0" smtClean="0">
                <a:solidFill>
                  <a:srgbClr val="054899"/>
                </a:solidFill>
              </a:rPr>
            </a:br>
            <a:r>
              <a:rPr lang="ru-RU" b="1" dirty="0" smtClean="0">
                <a:solidFill>
                  <a:srgbClr val="054899"/>
                </a:solidFill>
              </a:rPr>
              <a:t>ЦЕНТР Г. МОСКВЫ</a:t>
            </a:r>
            <a:endParaRPr lang="ru-RU" b="1" dirty="0">
              <a:solidFill>
                <a:srgbClr val="0548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84" y="1442114"/>
            <a:ext cx="6340594" cy="479566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598" y="1442114"/>
            <a:ext cx="4596021" cy="21710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598" y="3638828"/>
            <a:ext cx="4623410" cy="259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54899"/>
                </a:solidFill>
              </a:rPr>
              <a:t>ОБЯЗАТЕЛЬНАЯ ГОСУДАРСТВЕННАЯ ДАКТИЛОСКОПИЧЕСКАЯ РЕГИСТРАЦИЯ И ФОТОГРАФИРОВАНИЕ</a:t>
            </a:r>
            <a:endParaRPr lang="ru-RU" sz="3600" b="1" dirty="0">
              <a:solidFill>
                <a:srgbClr val="0548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145" y="1690688"/>
            <a:ext cx="11135639" cy="479779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Иностранные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граждане, прибывшие в Российскую Федерацию с целью учебы, подлежат обязательной государственной </a:t>
            </a:r>
            <a:r>
              <a:rPr lang="ru-RU" sz="3300" b="1" u="sng" dirty="0">
                <a:solidFill>
                  <a:srgbClr val="054899"/>
                </a:solidFill>
                <a:latin typeface="+mj-lt"/>
              </a:rPr>
              <a:t>дактилоскопической регистрации </a:t>
            </a:r>
            <a:r>
              <a:rPr lang="ru-RU" sz="3300" b="1" u="sng" dirty="0" smtClean="0">
                <a:solidFill>
                  <a:srgbClr val="054899"/>
                </a:solidFill>
                <a:latin typeface="+mj-lt"/>
              </a:rPr>
              <a:t>и </a:t>
            </a:r>
            <a:r>
              <a:rPr lang="ru-RU" sz="3300" b="1" u="sng" dirty="0">
                <a:solidFill>
                  <a:srgbClr val="054899"/>
                </a:solidFill>
                <a:latin typeface="+mj-lt"/>
              </a:rPr>
              <a:t>фотографированию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с получением соответствующего документа «зеленая карта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» (кроме: </a:t>
            </a:r>
            <a:r>
              <a:rPr lang="ru-RU" sz="3300" dirty="0" smtClean="0">
                <a:solidFill>
                  <a:srgbClr val="054899"/>
                </a:solidFill>
              </a:rPr>
              <a:t>граждан </a:t>
            </a:r>
            <a:r>
              <a:rPr lang="ru-RU" sz="3300" dirty="0">
                <a:solidFill>
                  <a:srgbClr val="054899"/>
                </a:solidFill>
              </a:rPr>
              <a:t>Республики Беларусь и иностранных граждан, имеющих разрешение на временное проживание в РФ или вид на жительство)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Для этого необходимо представить:</a:t>
            </a:r>
            <a:endParaRPr lang="ru-RU" sz="3300" b="1" dirty="0">
              <a:solidFill>
                <a:srgbClr val="054899"/>
              </a:solidFill>
              <a:latin typeface="+mj-lt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	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1) документ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, удостоверяющий личность и перевод, а также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миграционную карту.</a:t>
            </a:r>
            <a:endParaRPr lang="ru-RU" sz="2900" b="1" dirty="0">
              <a:solidFill>
                <a:srgbClr val="054899"/>
              </a:solidFill>
              <a:latin typeface="+mj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	2) медицинские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документы, подтверждающие прохождение медицинского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освидетельствования</a:t>
            </a:r>
            <a:br>
              <a:rPr lang="ru-RU" sz="2900" b="1" dirty="0" smtClean="0">
                <a:solidFill>
                  <a:srgbClr val="054899"/>
                </a:solidFill>
                <a:latin typeface="+mj-lt"/>
              </a:rPr>
            </a:b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               (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сертификат об отсутствии заболевания, вызываемого вирусом иммунодефицита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человека </a:t>
            </a:r>
            <a:br>
              <a:rPr lang="ru-RU" sz="2900" b="1" dirty="0" smtClean="0">
                <a:solidFill>
                  <a:srgbClr val="054899"/>
                </a:solidFill>
                <a:latin typeface="+mj-lt"/>
              </a:rPr>
            </a:b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               (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ВИЧ-инфекции); заключение врача психиатра-нарколога; медицинское заключение о наличии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/>
            </a:r>
            <a:br>
              <a:rPr lang="ru-RU" sz="2900" b="1" dirty="0" smtClean="0">
                <a:solidFill>
                  <a:srgbClr val="054899"/>
                </a:solidFill>
                <a:latin typeface="+mj-lt"/>
              </a:rPr>
            </a:b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               (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об отсутствии) инфекционных заболеваний, представляющих опасность для окружающих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,</a:t>
            </a:r>
            <a:br>
              <a:rPr lang="ru-RU" sz="2900" b="1" dirty="0" smtClean="0">
                <a:solidFill>
                  <a:srgbClr val="054899"/>
                </a:solidFill>
                <a:latin typeface="+mj-lt"/>
              </a:rPr>
            </a:b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                      выданное </a:t>
            </a:r>
            <a:r>
              <a:rPr lang="ru-RU" sz="2900" b="1" dirty="0">
                <a:solidFill>
                  <a:srgbClr val="054899"/>
                </a:solidFill>
                <a:latin typeface="+mj-lt"/>
              </a:rPr>
              <a:t>в уполномоченной мед. организации. </a:t>
            </a:r>
            <a:endParaRPr lang="ru-RU" sz="2900" b="1" dirty="0" smtClean="0">
              <a:solidFill>
                <a:srgbClr val="054899"/>
              </a:solidFill>
              <a:latin typeface="+mj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	3)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уведомление </a:t>
            </a:r>
            <a:r>
              <a:rPr lang="ru-RU" sz="2900" b="1" dirty="0" smtClean="0">
                <a:solidFill>
                  <a:srgbClr val="054899"/>
                </a:solidFill>
                <a:latin typeface="+mj-lt"/>
              </a:rPr>
              <a:t>о постановке на учет по месту пребывания (регистрация)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900" b="1" dirty="0" smtClean="0">
              <a:solidFill>
                <a:srgbClr val="054899"/>
              </a:solidFill>
              <a:latin typeface="+mj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Пройти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обязательную дактилоскопическую регистрацию и фотографирование можно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>
                <a:solidFill>
                  <a:srgbClr val="054899"/>
                </a:solidFill>
                <a:latin typeface="+mj-lt"/>
              </a:rPr>
              <a:t>	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-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в 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Многофункциональном миграционном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центре в порядке живой очереди (время работы </a:t>
            </a:r>
            <a:r>
              <a:rPr lang="ru-RU" sz="3300" b="1" u="sng" dirty="0">
                <a:solidFill>
                  <a:srgbClr val="054899"/>
                </a:solidFill>
                <a:latin typeface="+mj-lt"/>
              </a:rPr>
              <a:t>без выходных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 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с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8:00 до 20:00) </a:t>
            </a:r>
            <a:endParaRPr lang="ru-RU" sz="3300" b="1" dirty="0" smtClean="0">
              <a:solidFill>
                <a:srgbClr val="054899"/>
              </a:solidFill>
              <a:latin typeface="+mj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>
                <a:solidFill>
                  <a:srgbClr val="054899"/>
                </a:solidFill>
                <a:latin typeface="+mj-lt"/>
              </a:rPr>
              <a:t>	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-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в г. Москве по адресу: 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1-й Красногвардейский </a:t>
            </a:r>
            <a:r>
              <a:rPr lang="ru-RU" sz="3300" b="1" dirty="0" err="1" smtClean="0">
                <a:solidFill>
                  <a:srgbClr val="054899"/>
                </a:solidFill>
                <a:latin typeface="+mj-lt"/>
              </a:rPr>
              <a:t>пр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-д, д. 21 стр. 1, Москва-Сити башня «Око» (время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работы: понедельник-пятница  с 9:00 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до 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18:00, </a:t>
            </a:r>
            <a:r>
              <a:rPr lang="ru-RU" sz="3300" b="1" u="sng" dirty="0">
                <a:solidFill>
                  <a:srgbClr val="054899"/>
                </a:solidFill>
                <a:latin typeface="+mj-lt"/>
              </a:rPr>
              <a:t>выходной</a:t>
            </a:r>
            <a:r>
              <a:rPr lang="ru-RU" sz="3300" b="1" dirty="0">
                <a:solidFill>
                  <a:srgbClr val="054899"/>
                </a:solidFill>
                <a:latin typeface="+mj-lt"/>
              </a:rPr>
              <a:t>: суббота, воскресенье</a:t>
            </a: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 smtClean="0">
                <a:solidFill>
                  <a:srgbClr val="054899"/>
                </a:solidFill>
                <a:latin typeface="+mj-lt"/>
              </a:rPr>
              <a:t>	- в отделе по вопросам миграции территориального органа МВД России по месту жительства.</a:t>
            </a:r>
            <a:endParaRPr lang="ru-RU" sz="3300" b="1" dirty="0">
              <a:solidFill>
                <a:srgbClr val="054899"/>
              </a:solidFill>
              <a:latin typeface="+mj-lt"/>
            </a:endParaRPr>
          </a:p>
          <a:p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196283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92" y="1784837"/>
            <a:ext cx="7974623" cy="43521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9092" y="773723"/>
            <a:ext cx="7236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Документ, подтверждающий прохождение дактилоскопической регистрации и фотографирование</a:t>
            </a:r>
            <a:endParaRPr lang="ru-RU" sz="2400" b="1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3394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54899"/>
                </a:solidFill>
              </a:rPr>
              <a:t>С 1 СЕНТЯБРЯ 2026 г. </a:t>
            </a:r>
            <a:r>
              <a:rPr lang="ru-RU" sz="2400" b="1" dirty="0">
                <a:solidFill>
                  <a:srgbClr val="054899"/>
                </a:solidFill>
              </a:rPr>
              <a:t>В</a:t>
            </a:r>
            <a:r>
              <a:rPr lang="ru-RU" sz="2400" b="1" dirty="0" smtClean="0">
                <a:solidFill>
                  <a:srgbClr val="054899"/>
                </a:solidFill>
              </a:rPr>
              <a:t> </a:t>
            </a:r>
            <a:r>
              <a:rPr lang="ru-RU" sz="2400" b="1" dirty="0">
                <a:solidFill>
                  <a:srgbClr val="054899"/>
                </a:solidFill>
              </a:rPr>
              <a:t>ТЕЧЕНИЕ 7 ДНЕЙ ИНОСТРАННОМУ ГРАЖДАНИНУ,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ПРИБЫВШЕМУ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</a:rPr>
              <a:t>ПОРЯДКЕ </a:t>
            </a: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</a:rPr>
              <a:t>НЕ ТРЕБУЮЩЕМ ПОЛУЧЕНИЯ 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</a:rPr>
              <a:t>ВИЗЫ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sz="2400" b="1" dirty="0" smtClean="0">
                <a:solidFill>
                  <a:srgbClr val="054899"/>
                </a:solidFill>
              </a:rPr>
              <a:t>НЕОБХОДИМО ОФОРМИТЬ РЕГИСТРАЦИЮ </a:t>
            </a:r>
            <a:r>
              <a:rPr lang="ru-RU" sz="2400" b="1" dirty="0">
                <a:solidFill>
                  <a:srgbClr val="054899"/>
                </a:solidFill>
              </a:rPr>
              <a:t>ПО МЕСТУ </a:t>
            </a:r>
            <a:r>
              <a:rPr lang="ru-RU" sz="2400" b="1" dirty="0" smtClean="0">
                <a:solidFill>
                  <a:srgbClr val="054899"/>
                </a:solidFill>
              </a:rPr>
              <a:t>ПРЕБЫВАНИЯ С ИСПОЛЬЗОВАНИЕМ ПРИЛОЖЕНИЯ «АМИНА»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Если иностранный гражданин встал на миграционный учет до 01.09.2026, его миграционный учет продолжает действовать. По окончании срока миграционного учета необходимо встать на учет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мобильном приложении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«Амина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».</a:t>
            </a:r>
          </a:p>
          <a:p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Для авторизации в приложении «Амина» необходимо получить карту иностранного гражданина («красная карта») в Многофункциональном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миграционном центре г. Москвы (Миграционный центр)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/>
            </a:r>
            <a:b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</a:b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по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адресу: Варшавское шоссе 64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километр, </a:t>
            </a:r>
            <a:r>
              <a:rPr lang="ru-RU" sz="1800" b="1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влад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. 1 стр. 47 (около д.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Сахарово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) либо по адресу: г. Москва, </a:t>
            </a:r>
            <a:b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</a:b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1-й Красногвардейский проезд, д. 21 стр. 1 (Москва-Сити башня «Око») – при этом необходимо предъявить документ, подтверждающий учебу.</a:t>
            </a:r>
          </a:p>
          <a:p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 помощью приложения «Амина» иностранные граждане обязаны ежедневно отправлять данные о своем месте проживания (</a:t>
            </a:r>
            <a:r>
              <a:rPr lang="ru-RU" sz="1800" b="1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геолокацию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). Отсутствие передачи данных в течение 3-х дней влечет автоматическое прекращение миграционного учета и передачу данных в Реестр контролируемых лиц.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b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</a:b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случае выезда за пределы г. Москвы и Московской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области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миграционный учет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также автоматически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прекращается. </a:t>
            </a:r>
            <a:endParaRPr lang="ru-RU" sz="2000" b="1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r>
              <a:rPr lang="ru-RU" sz="2000" u="sng" dirty="0">
                <a:solidFill>
                  <a:schemeClr val="accent5">
                    <a:lumMod val="75000"/>
                  </a:schemeClr>
                </a:solidFill>
              </a:rPr>
              <a:t>Не меняется порядок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миграционного учета несовершеннолетних иностранных граждан, граждан Республики Беларусь, а также иностранных граждан, получивших разрешение на временное проживание или вид на жительство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—ВАВТ подает уведомление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в территориальный орган МВД России по месту пребывания (проживания) иностранного гражданина в бумажном варианте.</a:t>
            </a:r>
          </a:p>
          <a:p>
            <a:endParaRPr lang="ru-RU" sz="20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164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87" y="990600"/>
            <a:ext cx="789622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33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-382138" y="1851914"/>
            <a:ext cx="12421893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07802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lnSpc>
                <a:spcPct val="100000"/>
              </a:lnSpc>
              <a:buAutoNum type="arabicPeriod"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в течение </a:t>
            </a: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7 рабочих дней</a:t>
            </a:r>
            <a:r>
              <a:rPr kumimoji="0" lang="ru-RU" altLang="ru-RU" sz="2000" b="0" i="0" u="sng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со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дня прибытия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иностранного студента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altLang="ru-RU" sz="2000" b="1" i="1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визовом</a:t>
            </a:r>
            <a:r>
              <a:rPr lang="ru-RU" altLang="ru-RU" sz="2000" b="1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порядке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в место пребывания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необходимо направить в территориальный орган МВД России уведомление о постановке на учет по месту пребывания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DengXian"/>
                <a:cs typeface="Times New Roman" panose="02020603050405020304" pitchFamily="18" charset="0"/>
              </a:rPr>
              <a:t>(регистрации)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DengXian"/>
                <a:cs typeface="Times New Roman" panose="02020603050405020304" pitchFamily="18" charset="0"/>
              </a:rPr>
              <a:t>, в случае переезда в одном городе </a:t>
            </a:r>
            <a:r>
              <a:rPr lang="ru-RU" altLang="ru-RU" sz="2000" b="1" u="sng" dirty="0" smtClean="0">
                <a:solidFill>
                  <a:srgbClr val="054899"/>
                </a:solidFill>
                <a:latin typeface="+mn-lt"/>
                <a:ea typeface="DengXian"/>
                <a:cs typeface="Times New Roman" panose="02020603050405020304" pitchFamily="18" charset="0"/>
              </a:rPr>
              <a:t>в течение 3 дней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DengXian"/>
                <a:cs typeface="Times New Roman" panose="02020603050405020304" pitchFamily="18" charset="0"/>
              </a:rPr>
              <a:t>.</a:t>
            </a:r>
            <a:endParaRPr lang="ru-RU" altLang="ru-RU" sz="2000" dirty="0">
              <a:solidFill>
                <a:srgbClr val="054899"/>
              </a:solidFill>
              <a:latin typeface="+mn-lt"/>
              <a:ea typeface="DengXian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 менее чем, </a:t>
            </a: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kumimoji="0" lang="ru-RU" altLang="ru-RU" sz="2000" b="0" i="0" u="sng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 дней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 окончания срока действия визы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иностранного обучающегося необходимо</a:t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направить в территориальный орган МВД России соответствующее ходатайство о продлении срока</a:t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действия визы в  Российской Федерации.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3.   не 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менее чем, </a:t>
            </a:r>
            <a:r>
              <a:rPr lang="ru-RU" altLang="ru-RU" sz="2000" b="1" u="sng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ru-RU" altLang="ru-RU" sz="2000" u="sng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b="1" u="sng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 дней </a:t>
            </a:r>
            <a:r>
              <a:rPr lang="ru-RU" altLang="ru-RU" sz="2000" b="1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 окончания срока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временного пребывания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иностранного студента, 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 прибывшего в 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Российскую Федерацию в порядке, </a:t>
            </a:r>
            <a:r>
              <a:rPr lang="ru-RU" altLang="ru-RU" sz="2000" b="1" i="1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 требующем получения визы 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необходимо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направить 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 территориальный 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орган МВД России ходатайство о продлении срока 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временного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пребывания в 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Российской </a:t>
            </a: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Федерации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54899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4.   в течение </a:t>
            </a: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 рабочих дней</a:t>
            </a:r>
            <a:r>
              <a:rPr kumimoji="0" lang="ru-RU" altLang="ru-RU" sz="2000" b="0" i="0" u="sng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 дня изменения </a:t>
            </a:r>
            <a:r>
              <a:rPr kumimoji="0" lang="ru-RU" altLang="ru-RU" sz="2000" i="0" u="none" strike="noStrike" cap="none" normalizeH="0" baseline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персональных</a:t>
            </a:r>
            <a:r>
              <a:rPr kumimoji="0" lang="ru-RU" altLang="ru-RU" sz="2000" i="0" u="none" strike="noStrike" cap="none" normalizeH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данных (замена паспорта, изменение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ru-RU" altLang="ru-RU" sz="2000" i="0" u="none" strike="noStrike" cap="none" normalizeH="0" dirty="0" smtClean="0">
                <a:ln>
                  <a:noFill/>
                </a:ln>
                <a:solidFill>
                  <a:srgbClr val="054899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фамилии, имени или отчества, получение гражданства РФ)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ru-RU" altLang="ru-RU" sz="2000" baseline="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altLang="ru-RU" sz="2000" baseline="0" dirty="0" smtClean="0">
              <a:solidFill>
                <a:srgbClr val="054899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ru-RU" altLang="ru-RU" sz="2000" dirty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altLang="ru-RU" sz="2000" baseline="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НЕОБХОДИМО </a:t>
            </a:r>
            <a:r>
              <a:rPr lang="ru-RU" altLang="ru-RU" sz="2000" baseline="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УЧИТЫВАТЬ</a:t>
            </a:r>
            <a:r>
              <a:rPr lang="ru-RU" altLang="ru-RU" sz="2000" dirty="0" smtClean="0">
                <a:solidFill>
                  <a:srgbClr val="054899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ВРЕМЯ ДЛЯ ПОДГОТОВКИ ДОКУМЕНТОВ СПЕЦИАЛИСТОМ МЕЖДУНАРОДНОГО ОТДЕЛА АКАДЕМИИ!!!</a:t>
            </a:r>
            <a:endParaRPr kumimoji="0" lang="ru-RU" altLang="ru-RU" sz="2000" i="0" u="none" strike="noStrike" cap="none" normalizeH="0" baseline="0" dirty="0" smtClean="0">
              <a:ln>
                <a:noFill/>
              </a:ln>
              <a:solidFill>
                <a:srgbClr val="054899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3046" y="438410"/>
            <a:ext cx="10964007" cy="127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54899"/>
                </a:solidFill>
              </a:rPr>
              <a:t>СРОКИ НАПРАВЛЕНИЯ УВЕДОМЛЕНИЙ (ХОДАТАЙСТВ) </a:t>
            </a:r>
            <a:br>
              <a:rPr lang="ru-RU" sz="2400" b="1" dirty="0">
                <a:solidFill>
                  <a:srgbClr val="054899"/>
                </a:solidFill>
              </a:rPr>
            </a:br>
            <a:r>
              <a:rPr lang="ru-RU" sz="2400" b="1" dirty="0">
                <a:solidFill>
                  <a:srgbClr val="054899"/>
                </a:solidFill>
              </a:rPr>
              <a:t>В ТЕРРИТОРИАЛЬНЫЕ ОРГАНЫ МВД РОССИИ И ДЕПАРТАМЕНТ </a:t>
            </a:r>
            <a:r>
              <a:rPr lang="ru-RU" sz="2400" b="1" dirty="0" smtClean="0">
                <a:solidFill>
                  <a:srgbClr val="054899"/>
                </a:solidFill>
              </a:rPr>
              <a:t>ОБРАЗОВАНИЯ И НАУКИ Г. МОСКВЫ</a:t>
            </a:r>
            <a:endParaRPr lang="ru-RU" sz="2400" dirty="0">
              <a:solidFill>
                <a:srgbClr val="05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5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323" y="438410"/>
            <a:ext cx="10515600" cy="85177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54899"/>
                </a:solidFill>
              </a:rPr>
              <a:t>ДОКУМЕНТЫ, НЕОБХОДИМЫЕ ДЛЯ ПОДАЧИ ЗАЯВЛЕНИЯ РАЗРЕШЕНИЯ НА ВРЕМЕННОЕ ПРОЖИВАНИЕ В ЦЕЛЯХ ПОЛУЧЕНИЯ ОБРАЗОВАНИЯ</a:t>
            </a:r>
            <a:endParaRPr lang="ru-RU" sz="2400" dirty="0">
              <a:solidFill>
                <a:srgbClr val="0548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307" y="1081454"/>
            <a:ext cx="11445627" cy="6356576"/>
          </a:xfrm>
        </p:spPr>
        <p:txBody>
          <a:bodyPr>
            <a:normAutofit fontScale="32500" lnSpcReduction="20000"/>
          </a:bodyPr>
          <a:lstStyle/>
          <a:p>
            <a:pPr lvl="0"/>
            <a:endParaRPr lang="ru-RU" sz="4300" b="1" dirty="0" smtClean="0"/>
          </a:p>
          <a:p>
            <a:pPr marL="0" lvl="0" indent="0">
              <a:buNone/>
            </a:pPr>
            <a:r>
              <a:rPr lang="ru-RU" sz="5200" b="1" dirty="0" smtClean="0">
                <a:solidFill>
                  <a:srgbClr val="054899"/>
                </a:solidFill>
              </a:rPr>
              <a:t>Заявление</a:t>
            </a:r>
            <a:r>
              <a:rPr lang="ru-RU" sz="5200" dirty="0" smtClean="0">
                <a:solidFill>
                  <a:srgbClr val="054899"/>
                </a:solidFill>
              </a:rPr>
              <a:t> (приложение № 4 к </a:t>
            </a:r>
            <a:r>
              <a:rPr lang="ru-RU" sz="5200" dirty="0">
                <a:solidFill>
                  <a:srgbClr val="054899"/>
                </a:solidFill>
              </a:rPr>
              <a:t>Административному регламенту, утвержденному приказом МВД России от 14.12.2022 г</a:t>
            </a:r>
            <a:r>
              <a:rPr lang="ru-RU" sz="5200" dirty="0" smtClean="0">
                <a:solidFill>
                  <a:srgbClr val="054899"/>
                </a:solidFill>
              </a:rPr>
              <a:t>. № </a:t>
            </a:r>
            <a:r>
              <a:rPr lang="ru-RU" sz="5200" dirty="0">
                <a:solidFill>
                  <a:srgbClr val="054899"/>
                </a:solidFill>
              </a:rPr>
              <a:t>949) </a:t>
            </a:r>
            <a:r>
              <a:rPr lang="ru-RU" sz="5200" dirty="0" smtClean="0">
                <a:solidFill>
                  <a:srgbClr val="054899"/>
                </a:solidFill>
              </a:rPr>
              <a:t/>
            </a:r>
            <a:br>
              <a:rPr lang="ru-RU" sz="5200" dirty="0" smtClean="0">
                <a:solidFill>
                  <a:srgbClr val="054899"/>
                </a:solidFill>
              </a:rPr>
            </a:br>
            <a:r>
              <a:rPr lang="ru-RU" sz="5200" dirty="0" smtClean="0">
                <a:solidFill>
                  <a:srgbClr val="054899"/>
                </a:solidFill>
              </a:rPr>
              <a:t>в </a:t>
            </a:r>
            <a:r>
              <a:rPr lang="ru-RU" sz="5200" dirty="0">
                <a:solidFill>
                  <a:srgbClr val="054899"/>
                </a:solidFill>
              </a:rPr>
              <a:t>двух экземплярах.</a:t>
            </a:r>
          </a:p>
          <a:p>
            <a:pPr marL="0" lvl="0" indent="0">
              <a:buNone/>
            </a:pPr>
            <a:r>
              <a:rPr lang="ru-RU" sz="5200" b="1" dirty="0">
                <a:solidFill>
                  <a:srgbClr val="054899"/>
                </a:solidFill>
              </a:rPr>
              <a:t>Две личные фотографии</a:t>
            </a:r>
            <a:r>
              <a:rPr lang="ru-RU" sz="5200" dirty="0">
                <a:solidFill>
                  <a:srgbClr val="054899"/>
                </a:solidFill>
              </a:rPr>
              <a:t>, размером 35 x 45 мм, в черно-белом или цветном исполнении без головного убора. </a:t>
            </a:r>
          </a:p>
          <a:p>
            <a:pPr marL="0" lvl="0" indent="0">
              <a:buNone/>
            </a:pPr>
            <a:r>
              <a:rPr lang="ru-RU" sz="5200" b="1" dirty="0">
                <a:solidFill>
                  <a:srgbClr val="054899"/>
                </a:solidFill>
              </a:rPr>
              <a:t>Паспорт иностранного гражданина</a:t>
            </a:r>
            <a:r>
              <a:rPr lang="ru-RU" sz="5200" dirty="0">
                <a:solidFill>
                  <a:srgbClr val="054899"/>
                </a:solidFill>
              </a:rPr>
              <a:t> </a:t>
            </a:r>
            <a:endParaRPr lang="ru-RU" sz="5200" dirty="0" smtClean="0">
              <a:solidFill>
                <a:srgbClr val="054899"/>
              </a:solidFill>
            </a:endParaRPr>
          </a:p>
          <a:p>
            <a:pPr marL="0" lvl="0" indent="0">
              <a:buNone/>
            </a:pPr>
            <a:r>
              <a:rPr lang="ru-RU" sz="5200" b="1" dirty="0" smtClean="0">
                <a:solidFill>
                  <a:srgbClr val="054899"/>
                </a:solidFill>
              </a:rPr>
              <a:t>Миграционная карта и ее копия.</a:t>
            </a:r>
            <a:endParaRPr lang="ru-RU" sz="5200" dirty="0">
              <a:solidFill>
                <a:srgbClr val="054899"/>
              </a:solidFill>
            </a:endParaRPr>
          </a:p>
          <a:p>
            <a:pPr marL="0" lvl="0" indent="0">
              <a:buNone/>
            </a:pPr>
            <a:r>
              <a:rPr lang="ru-RU" sz="5200" b="1" dirty="0">
                <a:solidFill>
                  <a:srgbClr val="054899"/>
                </a:solidFill>
              </a:rPr>
              <a:t>Документы, подтверждающие зачисление: </a:t>
            </a:r>
            <a:r>
              <a:rPr lang="ru-RU" sz="5200" dirty="0" smtClean="0">
                <a:solidFill>
                  <a:srgbClr val="054899"/>
                </a:solidFill>
              </a:rPr>
              <a:t>выписку из приказа </a:t>
            </a:r>
            <a:r>
              <a:rPr lang="ru-RU" sz="5200" dirty="0">
                <a:solidFill>
                  <a:srgbClr val="054899"/>
                </a:solidFill>
              </a:rPr>
              <a:t>о приеме заявителя на обучение </a:t>
            </a:r>
            <a:r>
              <a:rPr lang="ru-RU" sz="5200" b="1" u="sng" dirty="0">
                <a:solidFill>
                  <a:srgbClr val="054899"/>
                </a:solidFill>
              </a:rPr>
              <a:t>по очной форме</a:t>
            </a:r>
            <a:r>
              <a:rPr lang="ru-RU" sz="5200" dirty="0">
                <a:solidFill>
                  <a:srgbClr val="054899"/>
                </a:solidFill>
              </a:rPr>
              <a:t> по программе </a:t>
            </a:r>
            <a:r>
              <a:rPr lang="ru-RU" sz="5200" dirty="0" err="1">
                <a:solidFill>
                  <a:srgbClr val="054899"/>
                </a:solidFill>
              </a:rPr>
              <a:t>бакалавриата</a:t>
            </a:r>
            <a:r>
              <a:rPr lang="ru-RU" sz="5200" dirty="0">
                <a:solidFill>
                  <a:srgbClr val="054899"/>
                </a:solidFill>
              </a:rPr>
              <a:t>, программе </a:t>
            </a:r>
            <a:r>
              <a:rPr lang="ru-RU" sz="5200" dirty="0" err="1">
                <a:solidFill>
                  <a:srgbClr val="054899"/>
                </a:solidFill>
              </a:rPr>
              <a:t>специалитета</a:t>
            </a:r>
            <a:r>
              <a:rPr lang="ru-RU" sz="5200" dirty="0">
                <a:solidFill>
                  <a:srgbClr val="054899"/>
                </a:solidFill>
              </a:rPr>
              <a:t>, программе </a:t>
            </a:r>
            <a:r>
              <a:rPr lang="ru-RU" sz="5200" dirty="0" smtClean="0">
                <a:solidFill>
                  <a:srgbClr val="054899"/>
                </a:solidFill>
              </a:rPr>
              <a:t>магистратуры (оформляет международный отдел) </a:t>
            </a:r>
          </a:p>
          <a:p>
            <a:pPr marL="0" lvl="0" indent="0">
              <a:buNone/>
            </a:pPr>
            <a:r>
              <a:rPr lang="ru-RU" sz="5200" b="1" dirty="0" smtClean="0">
                <a:solidFill>
                  <a:srgbClr val="054899"/>
                </a:solidFill>
              </a:rPr>
              <a:t>Документ</a:t>
            </a:r>
            <a:r>
              <a:rPr lang="ru-RU" sz="5200" dirty="0">
                <a:solidFill>
                  <a:srgbClr val="054899"/>
                </a:solidFill>
              </a:rPr>
              <a:t>, выданный полномочным органом государства постоянного проживания </a:t>
            </a:r>
            <a:r>
              <a:rPr lang="ru-RU" sz="5200" b="1" u="sng" dirty="0">
                <a:solidFill>
                  <a:srgbClr val="054899"/>
                </a:solidFill>
              </a:rPr>
              <a:t>не ранее чем за 3 месяца</a:t>
            </a:r>
            <a:r>
              <a:rPr lang="ru-RU" sz="5200" dirty="0">
                <a:solidFill>
                  <a:srgbClr val="054899"/>
                </a:solidFill>
              </a:rPr>
              <a:t> на день подачи заявления, </a:t>
            </a:r>
            <a:r>
              <a:rPr lang="ru-RU" sz="5200" b="1" dirty="0">
                <a:solidFill>
                  <a:srgbClr val="054899"/>
                </a:solidFill>
              </a:rPr>
              <a:t>о наличии (отсутствии) судимости</a:t>
            </a:r>
            <a:r>
              <a:rPr lang="ru-RU" sz="5200" dirty="0">
                <a:solidFill>
                  <a:srgbClr val="054899"/>
                </a:solidFill>
              </a:rPr>
              <a:t> у заявителя. Указанный документ </a:t>
            </a:r>
            <a:r>
              <a:rPr lang="ru-RU" sz="5200" u="sng" dirty="0">
                <a:solidFill>
                  <a:srgbClr val="054899"/>
                </a:solidFill>
              </a:rPr>
              <a:t>не представляется</a:t>
            </a:r>
            <a:r>
              <a:rPr lang="ru-RU" sz="5200" dirty="0">
                <a:solidFill>
                  <a:srgbClr val="054899"/>
                </a:solidFill>
              </a:rPr>
              <a:t> иностранным гражданином, прибывшим в Российскую Федерацию в порядке, не требующем получения визы.</a:t>
            </a:r>
          </a:p>
          <a:p>
            <a:pPr marL="0" lvl="0" indent="0">
              <a:buNone/>
            </a:pPr>
            <a:r>
              <a:rPr lang="ru-RU" sz="5200" b="1" dirty="0">
                <a:solidFill>
                  <a:srgbClr val="054899"/>
                </a:solidFill>
              </a:rPr>
              <a:t>Документы, подтверждающие отсутствие у иностранного гражданина</a:t>
            </a:r>
            <a:r>
              <a:rPr lang="ru-RU" sz="5200" dirty="0">
                <a:solidFill>
                  <a:srgbClr val="054899"/>
                </a:solidFill>
              </a:rPr>
              <a:t>, подающего заявление, </a:t>
            </a:r>
            <a:r>
              <a:rPr lang="ru-RU" sz="5200" b="1" dirty="0">
                <a:solidFill>
                  <a:srgbClr val="054899"/>
                </a:solidFill>
              </a:rPr>
              <a:t>заболевания наркоманией </a:t>
            </a:r>
            <a:r>
              <a:rPr lang="ru-RU" sz="5200" b="1" dirty="0" smtClean="0">
                <a:solidFill>
                  <a:srgbClr val="054899"/>
                </a:solidFill>
              </a:rPr>
              <a:t>и </a:t>
            </a:r>
            <a:r>
              <a:rPr lang="ru-RU" sz="5200" b="1" dirty="0">
                <a:solidFill>
                  <a:srgbClr val="054899"/>
                </a:solidFill>
              </a:rPr>
              <a:t>инфекционных заболеваний</a:t>
            </a:r>
            <a:r>
              <a:rPr lang="ru-RU" sz="5200" dirty="0">
                <a:solidFill>
                  <a:srgbClr val="054899"/>
                </a:solidFill>
              </a:rPr>
              <a:t>, а также </a:t>
            </a:r>
            <a:r>
              <a:rPr lang="ru-RU" sz="5200" b="1" dirty="0">
                <a:solidFill>
                  <a:srgbClr val="054899"/>
                </a:solidFill>
              </a:rPr>
              <a:t>сертификат об отсутствии</a:t>
            </a:r>
            <a:r>
              <a:rPr lang="ru-RU" sz="5200" dirty="0">
                <a:solidFill>
                  <a:srgbClr val="054899"/>
                </a:solidFill>
              </a:rPr>
              <a:t> у заявителя </a:t>
            </a:r>
            <a:r>
              <a:rPr lang="ru-RU" sz="5200" b="1" dirty="0">
                <a:solidFill>
                  <a:srgbClr val="054899"/>
                </a:solidFill>
              </a:rPr>
              <a:t>заболевания, вызываемого вирусом иммунодефицита человека (ВИЧ-инфекции).</a:t>
            </a:r>
            <a:endParaRPr lang="ru-RU" sz="5200" dirty="0">
              <a:solidFill>
                <a:srgbClr val="054899"/>
              </a:solidFill>
            </a:endParaRPr>
          </a:p>
          <a:p>
            <a:pPr marL="0" lvl="0" indent="0">
              <a:buNone/>
            </a:pPr>
            <a:r>
              <a:rPr lang="ru-RU" sz="5200" b="1" dirty="0">
                <a:solidFill>
                  <a:srgbClr val="054899"/>
                </a:solidFill>
              </a:rPr>
              <a:t>Документы, подтверждающие законность нахождения на территории РФ</a:t>
            </a:r>
            <a:r>
              <a:rPr lang="ru-RU" sz="5200" dirty="0">
                <a:solidFill>
                  <a:srgbClr val="054899"/>
                </a:solidFill>
              </a:rPr>
              <a:t> заявителя (виза, миграционная карта, уведомление </a:t>
            </a:r>
            <a:r>
              <a:rPr lang="ru-RU" sz="5200" dirty="0" smtClean="0">
                <a:solidFill>
                  <a:srgbClr val="054899"/>
                </a:solidFill>
              </a:rPr>
              <a:t/>
            </a:r>
            <a:br>
              <a:rPr lang="ru-RU" sz="5200" dirty="0" smtClean="0">
                <a:solidFill>
                  <a:srgbClr val="054899"/>
                </a:solidFill>
              </a:rPr>
            </a:br>
            <a:r>
              <a:rPr lang="ru-RU" sz="5200" dirty="0" smtClean="0">
                <a:solidFill>
                  <a:srgbClr val="054899"/>
                </a:solidFill>
              </a:rPr>
              <a:t>о </a:t>
            </a:r>
            <a:r>
              <a:rPr lang="ru-RU" sz="5200" dirty="0">
                <a:solidFill>
                  <a:srgbClr val="054899"/>
                </a:solidFill>
              </a:rPr>
              <a:t>постановке иностранного гражданина или лица без гражданства на миграционный </a:t>
            </a:r>
            <a:r>
              <a:rPr lang="ru-RU" sz="5200" dirty="0" smtClean="0">
                <a:solidFill>
                  <a:srgbClr val="054899"/>
                </a:solidFill>
              </a:rPr>
              <a:t>учет, отметка в приложении «Амина»).</a:t>
            </a:r>
            <a:endParaRPr lang="ru-RU" sz="5200" dirty="0">
              <a:solidFill>
                <a:srgbClr val="054899"/>
              </a:solidFill>
            </a:endParaRPr>
          </a:p>
          <a:p>
            <a:pPr marL="0" lvl="0" indent="0">
              <a:buNone/>
            </a:pPr>
            <a:r>
              <a:rPr lang="ru-RU" sz="5200" dirty="0">
                <a:solidFill>
                  <a:srgbClr val="054899"/>
                </a:solidFill>
              </a:rPr>
              <a:t>Лицензия ВУЗа или научной организации, свидетельство о государственной аккредитации образовательной программы, договор с ВУЗом или научной организацией на обучение.</a:t>
            </a:r>
          </a:p>
          <a:p>
            <a:pPr marL="0" lvl="0" indent="0">
              <a:buNone/>
            </a:pPr>
            <a:r>
              <a:rPr lang="ru-RU" sz="5200" b="1" dirty="0">
                <a:solidFill>
                  <a:srgbClr val="054899"/>
                </a:solidFill>
              </a:rPr>
              <a:t>Квитанция об уплате государственной пошлины</a:t>
            </a:r>
            <a:r>
              <a:rPr lang="ru-RU" sz="5200" dirty="0">
                <a:solidFill>
                  <a:srgbClr val="054899"/>
                </a:solidFill>
              </a:rPr>
              <a:t> за выдачу РВП – </a:t>
            </a:r>
            <a:r>
              <a:rPr lang="ru-RU" sz="5200" dirty="0" smtClean="0">
                <a:solidFill>
                  <a:srgbClr val="054899"/>
                </a:solidFill>
              </a:rPr>
              <a:t>5 000 руб</a:t>
            </a:r>
            <a:r>
              <a:rPr lang="ru-RU" sz="5200" dirty="0">
                <a:solidFill>
                  <a:srgbClr val="054899"/>
                </a:solidFill>
              </a:rPr>
              <a:t>.</a:t>
            </a:r>
            <a:endParaRPr lang="ru-RU" sz="5200" dirty="0" smtClean="0">
              <a:solidFill>
                <a:srgbClr val="054899"/>
              </a:solidFill>
              <a:effectLst/>
            </a:endParaRPr>
          </a:p>
          <a:p>
            <a:pPr marL="0" indent="0">
              <a:buNone/>
            </a:pPr>
            <a:r>
              <a:rPr lang="ru-RU" sz="5200" dirty="0">
                <a:solidFill>
                  <a:srgbClr val="054899"/>
                </a:solidFill>
              </a:rPr>
              <a:t> </a:t>
            </a:r>
            <a:endParaRPr lang="ru-RU" sz="5200" dirty="0" smtClean="0">
              <a:solidFill>
                <a:srgbClr val="054899"/>
              </a:solidFill>
              <a:effectLst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91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64296"/>
            <a:ext cx="10515600" cy="5030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54899"/>
                </a:solidFill>
              </a:rPr>
              <a:t>РЕЕСТР КОНТРОЛИРУЕМЫХ ЛИЦ</a:t>
            </a:r>
            <a:r>
              <a:rPr lang="ru-RU" dirty="0" smtClean="0">
                <a:solidFill>
                  <a:srgbClr val="054899"/>
                </a:solidFill>
              </a:rPr>
              <a:t/>
            </a:r>
            <a:br>
              <a:rPr lang="ru-RU" dirty="0" smtClean="0">
                <a:solidFill>
                  <a:srgbClr val="054899"/>
                </a:solidFill>
              </a:rPr>
            </a:br>
            <a:endParaRPr lang="ru-RU" dirty="0">
              <a:solidFill>
                <a:srgbClr val="0548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846" y="958362"/>
            <a:ext cx="11411211" cy="6371411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marL="0" indent="0" algn="just">
              <a:buNone/>
            </a:pPr>
            <a:r>
              <a:rPr lang="ru-RU" sz="3600" dirty="0" smtClean="0">
                <a:solidFill>
                  <a:srgbClr val="054899"/>
                </a:solidFill>
              </a:rPr>
              <a:t>Реестр </a:t>
            </a:r>
            <a:r>
              <a:rPr lang="ru-RU" sz="3600" dirty="0">
                <a:solidFill>
                  <a:srgbClr val="054899"/>
                </a:solidFill>
              </a:rPr>
              <a:t>контролируемых лиц (РКЛ) МВД России — это электронная база </a:t>
            </a:r>
            <a:r>
              <a:rPr lang="ru-RU" sz="3600" dirty="0" smtClean="0">
                <a:solidFill>
                  <a:srgbClr val="054899"/>
                </a:solidFill>
              </a:rPr>
              <a:t>данных (функционирует с </a:t>
            </a:r>
            <a:r>
              <a:rPr lang="ru-RU" sz="3600" dirty="0">
                <a:solidFill>
                  <a:srgbClr val="054899"/>
                </a:solidFill>
              </a:rPr>
              <a:t>5 февраля 2025 года), в которую автоматически вносятся иностранные граждане и лица без гражданства, незаконно находящиеся в РФ или </a:t>
            </a:r>
            <a:r>
              <a:rPr lang="ru-RU" sz="3600" dirty="0" smtClean="0">
                <a:solidFill>
                  <a:srgbClr val="054899"/>
                </a:solidFill>
              </a:rPr>
              <a:t>нарушившие </a:t>
            </a:r>
            <a:r>
              <a:rPr lang="ru-RU" sz="3600" dirty="0">
                <a:solidFill>
                  <a:srgbClr val="054899"/>
                </a:solidFill>
              </a:rPr>
              <a:t>миграционные правила. Попадание в реестр влечет жесткие </a:t>
            </a:r>
            <a:r>
              <a:rPr lang="ru-RU" sz="3600" dirty="0" smtClean="0">
                <a:solidFill>
                  <a:srgbClr val="054899"/>
                </a:solidFill>
              </a:rPr>
              <a:t>ограничения.</a:t>
            </a:r>
          </a:p>
          <a:p>
            <a:pPr marL="0" indent="0" algn="just">
              <a:buNone/>
            </a:pPr>
            <a:r>
              <a:rPr lang="ru-RU" sz="3600" b="1" u="sng" dirty="0" smtClean="0">
                <a:solidFill>
                  <a:srgbClr val="054899"/>
                </a:solidFill>
              </a:rPr>
              <a:t>Основания </a:t>
            </a:r>
            <a:r>
              <a:rPr lang="ru-RU" sz="3600" b="1" u="sng" dirty="0">
                <a:solidFill>
                  <a:srgbClr val="054899"/>
                </a:solidFill>
              </a:rPr>
              <a:t>для включения:</a:t>
            </a:r>
            <a:r>
              <a:rPr lang="ru-RU" sz="3600" dirty="0">
                <a:solidFill>
                  <a:srgbClr val="054899"/>
                </a:solidFill>
              </a:rPr>
              <a:t> Просроченные документы, незаконный въезд, совершение административных проступков, судебные решения, аннулирование разрешительных статусов</a:t>
            </a:r>
          </a:p>
          <a:p>
            <a:pPr marL="0" indent="0" algn="just">
              <a:buNone/>
            </a:pPr>
            <a:r>
              <a:rPr lang="ru-RU" sz="3600" b="1" u="sng" dirty="0">
                <a:solidFill>
                  <a:srgbClr val="054899"/>
                </a:solidFill>
              </a:rPr>
              <a:t>Последствия:</a:t>
            </a:r>
            <a:r>
              <a:rPr lang="ru-RU" sz="3600" dirty="0">
                <a:solidFill>
                  <a:srgbClr val="054899"/>
                </a:solidFill>
              </a:rPr>
              <a:t> Лица из реестра обязаны самостоятельно покинуть РФ, иначе применяется принудительная депортация. Для них закрыт доступ </a:t>
            </a:r>
            <a:r>
              <a:rPr lang="ru-RU" sz="3600" dirty="0" smtClean="0">
                <a:solidFill>
                  <a:srgbClr val="054899"/>
                </a:solidFill>
              </a:rPr>
              <a:t/>
            </a:r>
            <a:br>
              <a:rPr lang="ru-RU" sz="3600" dirty="0" smtClean="0">
                <a:solidFill>
                  <a:srgbClr val="054899"/>
                </a:solidFill>
              </a:rPr>
            </a:br>
            <a:r>
              <a:rPr lang="ru-RU" sz="3600" dirty="0" smtClean="0">
                <a:solidFill>
                  <a:srgbClr val="054899"/>
                </a:solidFill>
              </a:rPr>
              <a:t>к </a:t>
            </a:r>
            <a:r>
              <a:rPr lang="ru-RU" sz="3600" dirty="0" err="1">
                <a:solidFill>
                  <a:srgbClr val="054899"/>
                </a:solidFill>
              </a:rPr>
              <a:t>госуслугам</a:t>
            </a:r>
            <a:r>
              <a:rPr lang="ru-RU" sz="3600" dirty="0">
                <a:solidFill>
                  <a:srgbClr val="054899"/>
                </a:solidFill>
              </a:rPr>
              <a:t>, </a:t>
            </a:r>
            <a:r>
              <a:rPr lang="ru-RU" sz="3600" dirty="0" smtClean="0">
                <a:solidFill>
                  <a:srgbClr val="054899"/>
                </a:solidFill>
              </a:rPr>
              <a:t>происходит блокирование </a:t>
            </a:r>
            <a:r>
              <a:rPr lang="ru-RU" sz="3600" dirty="0">
                <a:solidFill>
                  <a:srgbClr val="054899"/>
                </a:solidFill>
              </a:rPr>
              <a:t>банковских карт, запрет </a:t>
            </a:r>
            <a:r>
              <a:rPr lang="ru-RU" sz="3600" dirty="0" smtClean="0">
                <a:solidFill>
                  <a:srgbClr val="054899"/>
                </a:solidFill>
              </a:rPr>
              <a:t/>
            </a:r>
            <a:br>
              <a:rPr lang="ru-RU" sz="3600" dirty="0" smtClean="0">
                <a:solidFill>
                  <a:srgbClr val="054899"/>
                </a:solidFill>
              </a:rPr>
            </a:br>
            <a:r>
              <a:rPr lang="ru-RU" sz="3600" dirty="0" smtClean="0">
                <a:solidFill>
                  <a:srgbClr val="054899"/>
                </a:solidFill>
              </a:rPr>
              <a:t>на </a:t>
            </a:r>
            <a:r>
              <a:rPr lang="ru-RU" sz="3600" dirty="0">
                <a:solidFill>
                  <a:srgbClr val="054899"/>
                </a:solidFill>
              </a:rPr>
              <a:t>сделки с имуществом, на регистрацию брака, на управление авто, </a:t>
            </a:r>
            <a:r>
              <a:rPr lang="ru-RU" sz="3600" dirty="0" smtClean="0">
                <a:solidFill>
                  <a:srgbClr val="054899"/>
                </a:solidFill>
              </a:rPr>
              <a:t/>
            </a:r>
            <a:br>
              <a:rPr lang="ru-RU" sz="3600" dirty="0" smtClean="0">
                <a:solidFill>
                  <a:srgbClr val="054899"/>
                </a:solidFill>
              </a:rPr>
            </a:br>
            <a:r>
              <a:rPr lang="ru-RU" sz="3600" dirty="0" smtClean="0">
                <a:solidFill>
                  <a:srgbClr val="054899"/>
                </a:solidFill>
              </a:rPr>
              <a:t>а </a:t>
            </a:r>
            <a:r>
              <a:rPr lang="ru-RU" sz="3600" dirty="0">
                <a:solidFill>
                  <a:srgbClr val="054899"/>
                </a:solidFill>
              </a:rPr>
              <a:t>также применяется режим высылки.</a:t>
            </a:r>
          </a:p>
          <a:p>
            <a:pPr marL="0" indent="0" algn="just">
              <a:buNone/>
            </a:pPr>
            <a:r>
              <a:rPr lang="ru-RU" sz="3600" b="1" u="sng" dirty="0" smtClean="0">
                <a:solidFill>
                  <a:srgbClr val="054899"/>
                </a:solidFill>
              </a:rPr>
              <a:t>Как </a:t>
            </a:r>
            <a:r>
              <a:rPr lang="ru-RU" sz="3600" b="1" u="sng" dirty="0">
                <a:solidFill>
                  <a:srgbClr val="054899"/>
                </a:solidFill>
              </a:rPr>
              <a:t>проверить:</a:t>
            </a:r>
            <a:r>
              <a:rPr lang="ru-RU" sz="3600" dirty="0">
                <a:solidFill>
                  <a:srgbClr val="054899"/>
                </a:solidFill>
              </a:rPr>
              <a:t> База находится на сайте МВД (сервис РКЛ), данные обновляются четыре раза в сутки</a:t>
            </a:r>
            <a:r>
              <a:rPr lang="ru-RU" sz="3600" dirty="0" smtClean="0">
                <a:solidFill>
                  <a:srgbClr val="054899"/>
                </a:solidFill>
              </a:rPr>
              <a:t>. Проверить может любой желающий, введя персональные данные и номер паспорта.</a:t>
            </a:r>
            <a:endParaRPr lang="ru-RU" sz="3600" dirty="0">
              <a:solidFill>
                <a:srgbClr val="054899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5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87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54899"/>
                </a:solidFill>
              </a:rPr>
              <a:t>ДАННЫЕ, НЕОБХОДИМЫЕ ДЛЯ ПРОВЕРКИ РКЛ</a:t>
            </a:r>
            <a:endParaRPr lang="ru-RU" sz="3600" b="1" dirty="0">
              <a:solidFill>
                <a:srgbClr val="0548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26" y="1289391"/>
            <a:ext cx="7106948" cy="5370716"/>
          </a:xfrm>
        </p:spPr>
      </p:pic>
    </p:spTree>
    <p:extLst>
      <p:ext uri="{BB962C8B-B14F-4D97-AF65-F5344CB8AC3E}">
        <p14:creationId xmlns:p14="http://schemas.microsoft.com/office/powerpoint/2010/main" val="156458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54899"/>
                </a:solidFill>
              </a:rPr>
              <a:t>АДМИНИСТРАТИВНАЯ</a:t>
            </a:r>
            <a:br>
              <a:rPr lang="ru-RU" sz="3200" b="1" dirty="0" smtClean="0">
                <a:solidFill>
                  <a:srgbClr val="054899"/>
                </a:solidFill>
              </a:rPr>
            </a:br>
            <a:r>
              <a:rPr lang="ru-RU" sz="3200" b="1" dirty="0" smtClean="0">
                <a:solidFill>
                  <a:srgbClr val="054899"/>
                </a:solidFill>
              </a:rPr>
              <a:t> ОТВЕТСТВЕННОСТЬ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342" y="1301262"/>
            <a:ext cx="11461315" cy="5152292"/>
          </a:xfrm>
        </p:spPr>
        <p:txBody>
          <a:bodyPr>
            <a:normAutofit fontScale="55000" lnSpcReduction="20000"/>
          </a:bodyPr>
          <a:lstStyle/>
          <a:p>
            <a:r>
              <a:rPr lang="ru-RU" sz="2900" u="sng" dirty="0" smtClean="0">
                <a:solidFill>
                  <a:schemeClr val="accent5">
                    <a:lumMod val="75000"/>
                  </a:schemeClr>
                </a:solidFill>
              </a:rPr>
              <a:t>частью 3 статьи 18.8 Кодекса </a:t>
            </a:r>
            <a:r>
              <a:rPr lang="ru-RU" sz="2900" u="sng" dirty="0">
                <a:solidFill>
                  <a:schemeClr val="accent5">
                    <a:lumMod val="75000"/>
                  </a:schemeClr>
                </a:solidFill>
              </a:rPr>
              <a:t>административных нарушений Российской </a:t>
            </a:r>
            <a:r>
              <a:rPr lang="ru-RU" sz="2900" u="sng" dirty="0" smtClean="0">
                <a:solidFill>
                  <a:schemeClr val="accent5">
                    <a:lumMod val="75000"/>
                  </a:schemeClr>
                </a:solidFill>
              </a:rPr>
              <a:t>Федерации предусмотрено: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Нарушение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ru-RU" sz="2900" b="1" u="sng" dirty="0">
                <a:solidFill>
                  <a:schemeClr val="accent5">
                    <a:lumMod val="75000"/>
                  </a:schemeClr>
                </a:solidFill>
              </a:rPr>
              <a:t>иностранным гражданином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или лицом без гражданства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правил въезда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в Российскую Федерацию либо 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режима пребывания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(проживания) в Российской Федерации,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выразившееся в нарушении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правил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миграционного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учета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либо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в уклонении от выезда из Российской Федерации по истечении определенного срока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пребывания,</a:t>
            </a:r>
          </a:p>
          <a:p>
            <a:pPr marL="0" indent="0">
              <a:buNone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	-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влекут наложение административного штрафа в размере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от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5 (пяти)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тысяч до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7 (семи)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тысяч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 рублей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с административным выдворением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 за пределы Российской Федерации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или без такового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r>
              <a:rPr lang="ru-RU" sz="2900" u="sng" dirty="0" smtClean="0">
                <a:solidFill>
                  <a:schemeClr val="accent5">
                    <a:lumMod val="75000"/>
                  </a:schemeClr>
                </a:solidFill>
              </a:rPr>
              <a:t>статьей 18.11.1 </a:t>
            </a:r>
            <a:r>
              <a:rPr lang="ru-RU" sz="2900" u="sng" dirty="0">
                <a:solidFill>
                  <a:schemeClr val="accent5">
                    <a:lumMod val="75000"/>
                  </a:schemeClr>
                </a:solidFill>
              </a:rPr>
              <a:t>Кодекса административных нарушений Российской Федерации предусмотрено: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Отказ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и (или) уклонение </a:t>
            </a:r>
            <a:r>
              <a:rPr lang="ru-RU" sz="2900" b="1" u="sng" dirty="0">
                <a:solidFill>
                  <a:schemeClr val="accent5">
                    <a:lumMod val="75000"/>
                  </a:schemeClr>
                </a:solidFill>
              </a:rPr>
              <a:t>иностранного гражданина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или лица без гражданства от исполнения установленной законодательством Российской Федерации обязанности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пройти медицинское освидетельствование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endParaRPr lang="ru-RU" sz="29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	- влекут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наложение административного штрафа в размере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от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25 (двадцати пяти) тысяч 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до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50 (пятидесяти)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тысяч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рублей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 с административным выдворением за пределы Российской Федерации или без такового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900" u="sng" dirty="0">
                <a:solidFill>
                  <a:schemeClr val="accent5">
                    <a:lumMod val="75000"/>
                  </a:schemeClr>
                </a:solidFill>
              </a:rPr>
              <a:t>с</a:t>
            </a:r>
            <a:r>
              <a:rPr lang="ru-RU" sz="2900" u="sng" dirty="0" smtClean="0">
                <a:solidFill>
                  <a:schemeClr val="accent5">
                    <a:lumMod val="75000"/>
                  </a:schemeClr>
                </a:solidFill>
              </a:rPr>
              <a:t>татьей 18.9 </a:t>
            </a:r>
            <a:r>
              <a:rPr lang="ru-RU" sz="2900" u="sng" dirty="0">
                <a:solidFill>
                  <a:schemeClr val="accent5">
                    <a:lumMod val="75000"/>
                  </a:schemeClr>
                </a:solidFill>
              </a:rPr>
              <a:t>Кодекса административных нарушений Российской </a:t>
            </a:r>
            <a:r>
              <a:rPr lang="ru-RU" sz="2900" u="sng" dirty="0" smtClean="0">
                <a:solidFill>
                  <a:schemeClr val="accent5">
                    <a:lumMod val="75000"/>
                  </a:schemeClr>
                </a:solidFill>
              </a:rPr>
              <a:t>Федерации предусмотрено: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Нарушение </a:t>
            </a:r>
            <a:r>
              <a:rPr lang="ru-RU" sz="2900" b="1" u="sng" dirty="0">
                <a:solidFill>
                  <a:schemeClr val="accent5">
                    <a:lumMod val="75000"/>
                  </a:schemeClr>
                </a:solidFill>
              </a:rPr>
              <a:t>приглашающей или принимающей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стороной либо должностным лицом юридического лица,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установленного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порядка оформления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документов на право пребывания иностранных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граждан,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непринятие </a:t>
            </a:r>
            <a:r>
              <a:rPr lang="ru-RU" sz="2900" b="1" u="sng" dirty="0">
                <a:solidFill>
                  <a:schemeClr val="accent5">
                    <a:lumMod val="75000"/>
                  </a:schemeClr>
                </a:solidFill>
              </a:rPr>
              <a:t>приглашающей стороной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 установленных мер по обеспечению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соблюдения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приглашенным иностранным гражданином или лицом без гражданства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режима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пребывания (проживания) в Российской Федерации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либо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непринятие приглашающей стороной установленных мер по обеспечению своевременного выезда приглашенного иностранного гражданина или лица без гражданства за пределы Российской Федерации по истечении определенного срока их пребывания в Российской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Федерации,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	- влечет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наложение административного штрафа на граждан в размере от двух тысяч до четырех тысяч рублей;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на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должностных лиц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–  от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45 (сорока пяти) тысяч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до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50 (пятидесяти)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тысяч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рублей; </a:t>
            </a:r>
            <a:endParaRPr lang="ru-RU" sz="29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на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юридических лиц - от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400 (четырехсот)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тысяч 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до 500 (пятисот)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тысяч рублей.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>
              <a:solidFill>
                <a:srgbClr val="05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50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242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54899"/>
                </a:solidFill>
              </a:rPr>
              <a:t>НОРМАТИВНО-ПРАВОВЫЕ АКТЫ, РЕГУЛИРУЮЩИЕ РАБОТУ С ИНОСТРАННЫМИ СТУДЕНТАМИ В СФЕРЕ МИГРАЦИИ</a:t>
            </a:r>
            <a:endParaRPr lang="ru-RU" sz="3200" b="1" dirty="0">
              <a:solidFill>
                <a:srgbClr val="054899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00" y="1565032"/>
            <a:ext cx="10515600" cy="4448906"/>
          </a:xfrm>
          <a:solidFill>
            <a:schemeClr val="bg1"/>
          </a:solidFill>
        </p:spPr>
        <p:txBody>
          <a:bodyPr>
            <a:normAutofit fontScale="32500" lnSpcReduction="20000"/>
          </a:bodyPr>
          <a:lstStyle/>
          <a:p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Федеральный 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закон от 25.07.2002 г. № 115-ФЗ «О правовом положении иностранных граждан в Российской Федерации».</a:t>
            </a:r>
          </a:p>
          <a:p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Федеральный закон от 15.08.1996 г. № 114-ФЗ «О порядке выезда из Российской Федерации и въезда в Российскую Федерацию»</a:t>
            </a:r>
          </a:p>
          <a:p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Федеральный закон от 18.07.1996 г. № 109-ФЗ «О миграционном учете иностранных граждан и лиц без гражданства в Российской Федерации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»</a:t>
            </a:r>
          </a:p>
          <a:p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Федеральный закон от 23.05.2025 № 121 «О внесении изменений в отдельные законодательные акты Российской Федерации и о проведении эксперимента по внедрению дополнительных механизмов по учету иностранных граждан»</a:t>
            </a:r>
            <a:endParaRPr lang="ru-RU" sz="4300" dirty="0">
              <a:solidFill>
                <a:srgbClr val="054899"/>
              </a:solidFill>
              <a:cs typeface="Times New Roman" panose="02020603050405020304" pitchFamily="18" charset="0"/>
            </a:endParaRPr>
          </a:p>
          <a:p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Постановление Правительства Российской Федерации от 09.06.2003 № 335 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«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Об утверждении Положения об установлении формы визы, порядка и условий ее оформления и выдачи, продления срока ее действия, восстановления в случае ее утраты, а также порядка аннулирования визы» </a:t>
            </a:r>
          </a:p>
          <a:p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Постановление Правительства Российской Федерации от 16.08.2004 г. № 413 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«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О миграционной карте»</a:t>
            </a:r>
          </a:p>
          <a:p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Постановление Правительства Российской Федерации от 15.01.2007 г. № 9 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«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О порядке осуществления миграционного учета иностранных граждан и лиц без гражданства в Российской Федерации»</a:t>
            </a:r>
          </a:p>
          <a:p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Постановление Правительства Москвы от 28.09.2021 г. № 1517-ПП 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«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Об установлении перечней медицинских организаций в соответствии 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с 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Федеральным законом от 25.07.2002 г. 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«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О правовом положении иностранных граждан в Российской Федерации»</a:t>
            </a:r>
          </a:p>
          <a:p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Соглашение от 24.01.2006 г. между Российской Федерацией и Республикой Беларусь «Об обеспечении равных прав граждан Российской Федерации 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и 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Республики Беларусь на свободу передвижения, выбор места пребывания </a:t>
            </a:r>
            <a:b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</a:b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и жительства на территориях государств-участников союзного государства»</a:t>
            </a:r>
          </a:p>
          <a:p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Соглашением между Правительством Российской Федерации и Правительством Республики Абхазия о взаимных безвизовых поездках граждан Российской Федерации и Республики Абхазия (заключено в г. 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Сухум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и</a:t>
            </a:r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 </a:t>
            </a:r>
            <a:r>
              <a:rPr lang="ru-RU" sz="4300" dirty="0">
                <a:solidFill>
                  <a:srgbClr val="054899"/>
                </a:solidFill>
                <a:cs typeface="Times New Roman" panose="02020603050405020304" pitchFamily="18" charset="0"/>
              </a:rPr>
              <a:t>02.10.2009) </a:t>
            </a:r>
          </a:p>
          <a:p>
            <a:r>
              <a:rPr lang="ru-RU" sz="4300" dirty="0" smtClean="0">
                <a:solidFill>
                  <a:srgbClr val="054899"/>
                </a:solidFill>
                <a:cs typeface="Times New Roman" panose="02020603050405020304" pitchFamily="18" charset="0"/>
              </a:rPr>
              <a:t>Приказы МВД России (№ 904 от 24.11.2023, № 856 от 10.12.2020, № 949 от 14.12.2022, № 926 от 22.11.2021 и др.)</a:t>
            </a:r>
            <a:endParaRPr lang="ru-RU" sz="4300" dirty="0">
              <a:solidFill>
                <a:srgbClr val="054899"/>
              </a:solidFill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367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1652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ПО ВСЕМ ВОПРОСАМ, СВЯЗАННЫМ С СОБЛЮДЕНИЕМ ПРАВИЛ МИГРАЦИОННОГО УЧЕТА ОБРАЩАТЬСЯ:</a:t>
            </a:r>
            <a:endParaRPr lang="ru-RU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49769"/>
            <a:ext cx="10864362" cy="3627194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к 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</a:rPr>
              <a:t>Цыпляевой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 Ирине Александровне 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ведущий специалист Международного отдела (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hlinkClick r:id="rId2"/>
              </a:rPr>
              <a:t>i.cyplyaeva@vavt.ru)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к Лаврентьевой Елене Юрьевне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 ведущий специалист Международного отдела (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hlinkClick r:id="rId3"/>
              </a:rPr>
              <a:t>e-lavrenteva@vavt.ru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кабинет 2.103,  телефон +7 (499) 143-12-79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5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5">
            <a:extLst>
              <a:ext uri="{FF2B5EF4-FFF2-40B4-BE49-F238E27FC236}">
                <a16:creationId xmlns:a16="http://schemas.microsoft.com/office/drawing/2014/main" id="{74DEC78A-E740-4FD6-8B19-30D60DF7FD99}"/>
              </a:ext>
            </a:extLst>
          </p:cNvPr>
          <p:cNvSpPr/>
          <p:nvPr/>
        </p:nvSpPr>
        <p:spPr>
          <a:xfrm flipH="1">
            <a:off x="12372" y="1"/>
            <a:ext cx="12167255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35"/>
          </a:p>
        </p:txBody>
      </p:sp>
      <p:sp>
        <p:nvSpPr>
          <p:cNvPr id="15" name="object 27">
            <a:extLst>
              <a:ext uri="{FF2B5EF4-FFF2-40B4-BE49-F238E27FC236}">
                <a16:creationId xmlns:a16="http://schemas.microsoft.com/office/drawing/2014/main" id="{C242FF5F-A878-4608-A154-B7D321FA5661}"/>
              </a:ext>
            </a:extLst>
          </p:cNvPr>
          <p:cNvSpPr/>
          <p:nvPr/>
        </p:nvSpPr>
        <p:spPr>
          <a:xfrm>
            <a:off x="498055" y="-32898"/>
            <a:ext cx="0" cy="480819"/>
          </a:xfrm>
          <a:custGeom>
            <a:avLst/>
            <a:gdLst/>
            <a:ahLst/>
            <a:cxnLst/>
            <a:rect l="l" t="t" r="r" b="b"/>
            <a:pathLst>
              <a:path h="603250">
                <a:moveTo>
                  <a:pt x="0" y="602994"/>
                </a:moveTo>
                <a:lnTo>
                  <a:pt x="0" y="0"/>
                </a:lnTo>
              </a:path>
            </a:pathLst>
          </a:custGeom>
          <a:ln w="12700">
            <a:solidFill>
              <a:srgbClr val="9FA1A4"/>
            </a:solidFill>
          </a:ln>
        </p:spPr>
        <p:txBody>
          <a:bodyPr wrap="square" lIns="0" tIns="0" rIns="0" bIns="0" rtlCol="0"/>
          <a:lstStyle/>
          <a:p>
            <a:endParaRPr sz="1435"/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A33BABA9-AA0E-41DB-A169-41C4944809FD}"/>
              </a:ext>
            </a:extLst>
          </p:cNvPr>
          <p:cNvSpPr txBox="1">
            <a:spLocks/>
          </p:cNvSpPr>
          <p:nvPr/>
        </p:nvSpPr>
        <p:spPr>
          <a:xfrm>
            <a:off x="470276" y="3064590"/>
            <a:ext cx="11274084" cy="7359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0122" algn="ctr"/>
            <a:r>
              <a:rPr lang="ru-RU" sz="4782" kern="0" spc="239" dirty="0">
                <a:solidFill>
                  <a:srgbClr val="004FA3"/>
                </a:solidFill>
              </a:rPr>
              <a:t>СПАСИБО!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633C23B-9347-4B40-8848-341244FF09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5893" y="267748"/>
            <a:ext cx="987732" cy="3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2258</Words>
  <Application>Microsoft Office PowerPoint</Application>
  <PresentationFormat>Широкоэкранный</PresentationFormat>
  <Paragraphs>105</Paragraphs>
  <Slides>19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DengXian</vt:lpstr>
      <vt:lpstr>Times New Roman</vt:lpstr>
      <vt:lpstr>Тема Office</vt:lpstr>
      <vt:lpstr>ИЗМЕНЕНИЯ В МИГРАЦИОННОМ ЗАКОНОДАТЕЛЬСТВЕ,  В ТОМ ЧИСЛЕ, СВЯЗАННЫЕ С ПРЕБЫВАНИЕМ ИНОСТРАННЫХ СТУДЕНТОВ В РФ</vt:lpstr>
      <vt:lpstr>НАЛИЧИЕ ДОГОВОРА (ПОЛИСА)  МЕДИЦИНСКОГО СТРАХОВАНИЯ</vt:lpstr>
      <vt:lpstr>ПРИ ВЪЕЗДЕ В РОССИЙСКУЮ ФЕДЕРАЦИЮ ИНОСТРАННЫМ ГРАЖДАНАМ (КРОМЕ ГРАЖДАН РЕСПУБЛИКИ БЕЛАРУСЬ) ВЫДАЕТСЯ МИГРАЦИОННАЯ КАРТА С ОТМЕТКОЙ О ПЕРЕСЕЧЕНИИ ГРАНИЦЫ (срок пребывания 90 дней для студентов из безвизовых стран, либо срок действия визы)</vt:lpstr>
      <vt:lpstr>  ДЛЯ ОФОРМЛЕНИЯ СИМ-КАРТЫ В РОССИИ           ИНОСТРАННОМУ СТУДЕНТУ НЕОБХОДИМО:  </vt:lpstr>
      <vt:lpstr>В ТЕЧЕНИЕ 7 ДНЕЙ ИНОСТРАННОМУ ГРАЖДАНИНУ, ПРИБЫВШЕМУ  В ПОРЯДКЕ ПОЛУЧЕНИЯ ВИЗЫ, НЕОБХОДИМО ОФОРМИТЬ  РЕГИСТРАЦИЮ ПО МЕСТУ ПРЕБЫВАНИЯ</vt:lpstr>
      <vt:lpstr>МЕДИЦИНСКОЕ ОСВИДЕТЕЛЬСТВОВАНИЕ</vt:lpstr>
      <vt:lpstr>МНОГОФУНКЦИОНАЛЬНЫЙ МИГРАЦИОННЫЙ  ЦЕНТР Г. МОСКВЫ</vt:lpstr>
      <vt:lpstr>ОБЯЗАТЕЛЬНАЯ ГОСУДАРСТВЕННАЯ ДАКТИЛОСКОПИЧЕСКАЯ РЕГИСТРАЦИЯ И ФОТОГРАФИРОВАНИЕ</vt:lpstr>
      <vt:lpstr>Презентация PowerPoint</vt:lpstr>
      <vt:lpstr>С 1 СЕНТЯБРЯ 2026 г. В ТЕЧЕНИЕ 7 ДНЕЙ ИНОСТРАННОМУ ГРАЖДАНИНУ, ПРИБЫВШЕМУ В ПОРЯДКЕ НЕ ТРЕБУЮЩЕМ ПОЛУЧЕНИЯ ВИЗЫ, НЕОБХОДИМО ОФОРМИТЬ РЕГИСТРАЦИЮ ПО МЕСТУ ПРЕБЫВАНИЯ С ИСПОЛЬЗОВАНИЕМ ПРИЛОЖЕНИЯ «АМИНА»</vt:lpstr>
      <vt:lpstr>Презентация PowerPoint</vt:lpstr>
      <vt:lpstr>Презентация PowerPoint</vt:lpstr>
      <vt:lpstr>ДОКУМЕНТЫ, НЕОБХОДИМЫЕ ДЛЯ ПОДАЧИ ЗАЯВЛЕНИЯ РАЗРЕШЕНИЯ НА ВРЕМЕННОЕ ПРОЖИВАНИЕ В ЦЕЛЯХ ПОЛУЧЕНИЯ ОБРАЗОВАНИЯ</vt:lpstr>
      <vt:lpstr>РЕЕСТР КОНТРОЛИРУЕМЫХ ЛИЦ </vt:lpstr>
      <vt:lpstr>ДАННЫЕ, НЕОБХОДИМЫЕ ДЛЯ ПРОВЕРКИ РКЛ</vt:lpstr>
      <vt:lpstr>АДМИНИСТРАТИВНАЯ  ОТВЕТСТВЕННОСТЬ </vt:lpstr>
      <vt:lpstr>НОРМАТИВНО-ПРАВОВЫЕ АКТЫ, РЕГУЛИРУЮЩИЕ РАБОТУ С ИНОСТРАННЫМИ СТУДЕНТАМИ В СФЕРЕ МИГРАЦИИ</vt:lpstr>
      <vt:lpstr>ПО ВСЕМ ВОПРОСАМ, СВЯЗАННЫМ С СОБЛЮДЕНИЕМ ПРАВИЛ МИГРАЦИОННОГО УЧЕТА ОБРАЩАТЬСЯ: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Цыпляева Ирина Александровна</dc:creator>
  <cp:lastModifiedBy>Цыпляева Ирина Александровна</cp:lastModifiedBy>
  <cp:revision>56</cp:revision>
  <dcterms:created xsi:type="dcterms:W3CDTF">2026-02-16T13:23:23Z</dcterms:created>
  <dcterms:modified xsi:type="dcterms:W3CDTF">2026-09-14T08:26:07Z</dcterms:modified>
</cp:coreProperties>
</file>